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293" r:id="rId19"/>
    <p:sldId id="334" r:id="rId20"/>
    <p:sldId id="335"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288" r:id="rId44"/>
    <p:sldId id="320" r:id="rId45"/>
    <p:sldId id="275"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1T18:11:35.996"/>
    </inkml:context>
    <inkml:brush xml:id="br0">
      <inkml:brushProperty name="width" value="0.035" units="cm"/>
      <inkml:brushProperty name="height" value="0.035" units="cm"/>
    </inkml:brush>
  </inkml:definitions>
  <inkml:trace contextRef="#ctx0" brushRef="#br0">992 0 24575,'0'0'0,"0"0"0,0 0 0,-19 12 0,-39 28 0,1 2 0,2 4 0,-67 70 0,41-27 0,-83 118 0,107-123 0,3 3 0,4 1 0,4 3 0,4 2 0,4 2 0,4 1 0,5 2 0,4 1 0,4 0 0,4 2 0,5 0 0,4 1 0,5 0 0,4 0 0,5 0 0,36 191 0,-27-228-31,3 0 0,3-1 0,3-1 0,3-2 0,2 0 0,3-2 0,2-1-1,3-2 1,3-1 0,1-3 0,3-1 0,2-2 0,3-2 0,1-2 0,2-3 0,2-2 0,1-2 0,3-3-1,0-2 1,98 39 0,-66-40-67,2-5 0,0-3-1,2-5 1,0-3 0,173 5-1,-68-21-460,349-45 1,-289 5-445,313-91 0,230-144-673,-29-77 694,-30-51 1060,-448 232-749,-51 30 435,-53 32-102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1T18:12:01.657"/>
    </inkml:context>
    <inkml:brush xml:id="br0">
      <inkml:brushProperty name="width" value="0.035" units="cm"/>
      <inkml:brushProperty name="height" value="0.035" units="cm"/>
    </inkml:brush>
  </inkml:definitions>
  <inkml:trace contextRef="#ctx0" brushRef="#br0">1 0 24575,'0'0'0,"0"0"0,22 8 0,-8-1 0,26 4 0,2-2 0,-1-1 0,69 4 0,131-10 0,-199-3 0,-39 1 0,0 0 0,-1 0 0,1 0 0,0 0 0,0 0 0,0 1 0,0 0 0,0-1 0,-1 1 0,4 1 0,-5-1 0,0 0 0,0 0 0,0 0 0,0 0 0,-1 0 0,1 0 0,0 1 0,-1-1 0,1 0 0,-1 0 0,1 0 0,-1 1 0,0-1 0,1 0 0,-1 0 0,0 1 0,0-1 0,0 0 0,0 0 0,0 1 0,0-1 0,0 0 0,-1 1 0,1-1 0,0 0 0,-1 0 0,0 2 0,-9 29 0,0-1 0,-2 0 0,-17 29 0,-228 450-1365,164-319-5461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1T18:14:13.837"/>
    </inkml:context>
    <inkml:brush xml:id="br0">
      <inkml:brushProperty name="width" value="0.035" units="cm"/>
      <inkml:brushProperty name="height" value="0.035" units="cm"/>
    </inkml:brush>
  </inkml:definitions>
  <inkml:trace contextRef="#ctx0" brushRef="#br0">1030 0 24575,'-26'2'0,"17"-1"0,0 1 0,1 0 0,-1 0 0,1 1 0,0 0 0,0 1 0,0 0 0,0 0 0,-8 6 0,-9 9 0,-30 28 0,42-35 0,-105 98 0,4 6 0,6 4 0,5 5 0,-133 211 0,208-290 0,3 2 0,-21 52 0,37-77 0,1 1 0,2 0 0,0 0 0,1 1 0,2 0 0,-1 41 0,5-27 0,3 0 0,1 0 0,2 0 0,2 0 0,1-1 0,24 57 0,-8-35 0,3-2 0,2-1 0,46 64 0,-48-81 0,1-2 0,2-1 0,68 62 0,-74-78 0,0-1 0,2-1 0,0-1 0,1-2 0,1-1 0,50 18 0,-36-19 0,0-2 0,1-3 0,0-1 0,1-2 0,54 0 0,-42-7 0,0-2 0,0-3 0,98-22 0,-84 9 0,-2-4 0,-1-2 0,-1-3 0,-1-4 0,-1-2 0,118-83 0,-127 73 0,-2-2 0,59-63 0,-83 76 0,-2-2 0,-1-1 0,-2-1 0,33-62 0,-51 83 0,-1 0 0,-1 0 0,0-1 0,-1 0 0,0 0 0,-2-1 0,0 1 0,1-24 0,-4 33 0,0 1 0,-1-1 0,0 1 0,0 0 0,0-1 0,-1 1 0,0 0 0,0 0 0,-1 0 0,0 0 0,0 0 0,-1 0 0,0 1 0,0 0 0,0-1 0,-1 2 0,0-1 0,0 0 0,0 1 0,-1 0 0,-10-7 0,13 11 0,0-1 0,0 1 0,0-1 0,-1 1 0,1 0 0,-1 0 0,1 0 0,-1 1 0,1-1 0,-1 1 0,1 0 0,-1 0 0,1 0 0,-1 0 0,1 1 0,-1 0 0,1-1 0,0 1 0,-1 0 0,-6 4 0,-3 1 0,1 1 0,-1 0 0,-21 17 0,8-2 0,0 0 0,2 2 0,1 1 0,1 1 0,1 1 0,1 1 0,2 0 0,0 2 0,2 0 0,2 0 0,1 2 0,1 0 0,1 0 0,2 1 0,-6 38 0,13-47 0,1-1 0,1 0 0,0 0 0,2 1 0,1-1 0,1 0 0,12 43 0,-6-38 0,2 1 0,0-2 0,2 0 0,1 0 0,29 38 0,-16-30 0,1-1 0,2-1 0,2-2 0,0-2 0,2 0 0,2-3 0,0-1 0,54 27 0,-45-30-66,0-3 0,2-1 0,1-2 0,0-3 0,0-1 0,1-3-1,92 5 1,-65-13-192,0-4-1,-1-3 1,0-3 0,118-29-1,-55-1-153,-2-5 1,-2-7-1,134-70 0,-92 27-216,263-185 0,-187 90-2839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1T18:14:15.408"/>
    </inkml:context>
    <inkml:brush xml:id="br0">
      <inkml:brushProperty name="width" value="0.035" units="cm"/>
      <inkml:brushProperty name="height" value="0.035" units="cm"/>
    </inkml:brush>
  </inkml:definitions>
  <inkml:trace contextRef="#ctx0" brushRef="#br0">0 0 24575,'0'0'0,"0"0"0,2 1 0,4 3 0,0 0 0,1 0 0,-1-1 0,1 0 0,0-1 0,-1 1 0,13 2 0,54 5 0,-54-8 0,253 6 0,-88-7 0,-179-1 0,1 1 0,-1-1 0,1 1 0,-1 0 0,1 0 0,-1 0 0,10 4 0,-13-4 0,-1 1 0,1-1 0,0 0 0,-1 1 0,1-1 0,-1 1 0,1-1 0,-1 1 0,0 0 0,1 0 0,-1-1 0,0 1 0,0 0 0,0 0 0,-1 0 0,1 0 0,0 0 0,-1 0 0,1 0 0,-1 1 0,0-1 0,0 0 0,0 3 0,0 17 0,-1 0 0,-1 0 0,-10 42 0,10-58 0,-128 468-1365,76-310-5461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1T18:14:17.702"/>
    </inkml:context>
    <inkml:brush xml:id="br0">
      <inkml:brushProperty name="width" value="0.035" units="cm"/>
      <inkml:brushProperty name="height" value="0.035" units="cm"/>
    </inkml:brush>
  </inkml:definitions>
  <inkml:trace contextRef="#ctx0" brushRef="#br0">0 0 24575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1T18:15:37.785"/>
    </inkml:context>
    <inkml:brush xml:id="br0">
      <inkml:brushProperty name="width" value="0.035" units="cm"/>
      <inkml:brushProperty name="height" value="0.035" units="cm"/>
    </inkml:brush>
  </inkml:definitions>
  <inkml:trace contextRef="#ctx0" brushRef="#br0">1 2252 24575,'0'-6'0,"0"0"0,1 0 0,0 0 0,0 1 0,0-1 0,1 0 0,0 1 0,0-1 0,4-5 0,3-5 0,20-25 0,-17 24 0,70-91 0,50-48 0,93-67 0,54-23-1263,447-302 0,-532 422 880,391-187 0,-419 241-106,3 8-1,337-81 0,-263 101 277,1 10 0,2 11 1,0 11-1,408 31 0,-221 30 391,-301-27 1941,159 50 1,-235-53-2335,-43-14-6353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1T18:15:38.646"/>
    </inkml:context>
    <inkml:brush xml:id="br0">
      <inkml:brushProperty name="width" value="0.035" units="cm"/>
      <inkml:brushProperty name="height" value="0.035" units="cm"/>
    </inkml:brush>
  </inkml:definitions>
  <inkml:trace contextRef="#ctx0" brushRef="#br0">916 1 24575,'6'12'0,"15"21"0,1 0 0,1-2 0,1 0 0,36 33 0,121 98 0,-101-93 0,-71-61 0,5 3 0,0 1 0,-2 1 0,20 24 0,-30-35 0,0 1 0,0 1 0,0-1 0,0 0 0,0 0 0,-1 1 0,1-1 0,-1 1 0,0 0 0,0-1 0,0 1 0,-1 0 0,1-1 0,-1 1 0,0 0 0,0 0 0,0-1 0,-1 1 0,1 0 0,-1-1 0,0 1 0,0 0 0,-2 5 0,-1-3 0,1 0 0,-1-1 0,0 0 0,0 1 0,0-2 0,-1 1 0,1 0 0,-10 5 0,-3 3 0,-32 15 0,-57 22 0,-140 46 0,160-65 0,-634 238-1365,564-209-5461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1T18:17:20.907"/>
    </inkml:context>
    <inkml:brush xml:id="br0">
      <inkml:brushProperty name="width" value="0.035" units="cm"/>
      <inkml:brushProperty name="height" value="0.035" units="cm"/>
    </inkml:brush>
  </inkml:definitions>
  <inkml:trace contextRef="#ctx0" brushRef="#br0">8565 335 24575,'-14'-9'0,"-38"-19"0,-1 2 0,-83-27 0,100 40 0,-94-33-67,-3 5 0,-1 7 0,-2 5 0,-1 6 0,0 6 0,-1 6-1,-1 6 1,1 7 0,-1 5 0,-163 30 0,130-3-182,2 7-1,2 7 1,2 8-1,-163 79 1,248-94 226,2 2 1,2 4 0,3 3 0,1 4 0,3 2-1,3 4 1,-113 128 0,103-92 22,4 3 0,-84 152 0,107-159 0,5 3 0,4 2 0,-33 116 0,59-158 143,2 1 1,2 0-1,3 1 0,-1 105 0,10-127-39,1 0 0,2 0-1,2 0 1,1-1 0,1 1-1,2-2 1,2 1 0,1-2 0,17 33-1,-13-34-51,2-2 1,1 0-1,1-1 0,1-1 0,1-1 0,36 30 0,-36-37-47,0-1 0,1-2 0,1 0 0,1-1 0,0-2 0,1-1 0,0 0 0,28 6 0,-13-8-5,0-2 0,0-2 0,0-2 0,1-2 0,0-1 0,-1-2 0,75-13 0,-59 4 0,-1-4 0,0-1 0,-1-3 0,-1-3 0,56-29 0,-77 33 0,0-3 0,-2 0 0,51-42 0,-72 52 0,0 0 0,0 0 0,-1-1 0,-1-1 0,0 1 0,0-1 0,-2-1 0,1 0 0,-1 0 0,-1 0 0,0-1 0,5-21 0,-10 28 0,1-1 0,-2 1 0,1-1 0,-1 0 0,0 1 0,-1-1 0,0 1 0,0-1 0,0 1 0,-1-1 0,0 1 0,-1 0 0,0 0 0,0 0 0,0 0 0,-1 0 0,-4-6 0,-4-3 0,-2 0 0,1 1 0,-2 0 0,0 1 0,-21-15 0,-27-17-105,-2 3-1,-2 3 0,-110-48 0,-233-66-679,156 76 204,-495-81 0,-282 72-654,705 86 1235,0 14 0,0 15 0,2 14 0,-404 106 0,496-83-382,-242 105 0,193-49-3440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1T18:17:24.481"/>
    </inkml:context>
    <inkml:brush xml:id="br0">
      <inkml:brushProperty name="width" value="0.035" units="cm"/>
      <inkml:brushProperty name="height" value="0.035" units="cm"/>
    </inkml:brush>
  </inkml:definitions>
  <inkml:trace contextRef="#ctx0" brushRef="#br0">91 0 24575,'-2'20'0,"-1"0"0,0 0 0,-2 0 0,-1-1 0,-12 30 0,8-23 0,1-1 0,1 1 0,0 0 0,2 0 0,1 0 0,2 1 0,-1 28 0,3-33 0,4 104 0,-2-122 0,0 1 0,0 0 0,0-1 0,1 1 0,0-1 0,0 0 0,0 1 0,0-1 0,1 0 0,2 4 0,36 37 0,-17-20 0,-11-13 0,0 0 0,0-1 0,2-1 0,-1-1 0,1 0 0,0 0 0,22 7 0,-15-5 0,-1 0 0,0 1 0,22 16 0,127 96 0,-82-41-1365,-74-72-5461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21.png"/><Relationship Id="rId4" Type="http://schemas.openxmlformats.org/officeDocument/2006/relationships/customXml" Target="../ink/ink1.xml"/></Relationships>
</file>

<file path=ppt/slides/_rels/slide23.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image" Target="../media/image23.png"/><Relationship Id="rId4" Type="http://schemas.openxmlformats.org/officeDocument/2006/relationships/customXml" Target="../ink/ink3.xml"/><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ustomXml" Target="../ink/ink7.xml"/><Relationship Id="rId5" Type="http://schemas.openxmlformats.org/officeDocument/2006/relationships/image" Target="../media/image26.png"/><Relationship Id="rId4" Type="http://schemas.openxmlformats.org/officeDocument/2006/relationships/customXml" Target="../ink/ink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ustomXml" Target="../ink/ink9.xml"/><Relationship Id="rId5" Type="http://schemas.openxmlformats.org/officeDocument/2006/relationships/image" Target="../media/image28.png"/><Relationship Id="rId4" Type="http://schemas.openxmlformats.org/officeDocument/2006/relationships/customXml" Target="../ink/ink8.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cf-courses-data.s3.us.cloud-object-storage.appdomain.cloud/IBM-DS0321EN-SkillsNetwork/datasets/API_call_spacex_api.json" TargetMode="External"/><Relationship Id="rId4" Type="http://schemas.openxmlformats.org/officeDocument/2006/relationships/hyperlink" Target="https://api.spacexdata.com/v4/launches/past"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&lt;Palak Chauhan&gt;</a:t>
            </a:r>
          </a:p>
          <a:p>
            <a:r>
              <a:rPr lang="en-US" dirty="0">
                <a:solidFill>
                  <a:schemeClr val="bg2"/>
                </a:solidFill>
                <a:latin typeface="Abadi" panose="020B0604020104020204" pitchFamily="34" charset="0"/>
                <a:ea typeface="SF Pro" pitchFamily="2" charset="0"/>
                <a:cs typeface="SF Pro" pitchFamily="2" charset="0"/>
              </a:rPr>
              <a:t>&lt;11-07-2025&gt;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xmlns:p14="http://schemas.microsoft.com/office/powerpoint/2010/main">
    <mc:Choice Requires="p14">
      <p:transition spd="med" p14:dur="700">
        <p:push dir="u"/>
      </p:transition>
    </mc:Choice>
    <mc:Fallback xmlns="">
      <p:transition spd="med">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729"/>
            <a:ext cx="10832181" cy="4907684"/>
          </a:xfrm>
          <a:prstGeom prst="rect">
            <a:avLst/>
          </a:prstGeom>
        </p:spPr>
        <p:txBody>
          <a:bodyPr/>
          <a:lstStyle/>
          <a:p>
            <a:r>
              <a:rPr lang="en-US" sz="2200" dirty="0">
                <a:solidFill>
                  <a:schemeClr val="accent3">
                    <a:lumMod val="25000"/>
                  </a:schemeClr>
                </a:solidFill>
                <a:latin typeface="Abadi" panose="020B0604020104020204" pitchFamily="34" charset="0"/>
              </a:rPr>
              <a:t>Key attributes such as Flight Number, Booster Version, Payload Mass, Orbit, Launch Site, and Outcome were reviewed and processed. The Outcome column was transformed into a binary classification variable Y, where 1 represents a successful landing and 0 indicates failure. Attributes like Orbit and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were also categorized for analysis.</a:t>
            </a:r>
          </a:p>
          <a:p>
            <a:r>
              <a:rPr lang="en-US" sz="2200" dirty="0">
                <a:solidFill>
                  <a:schemeClr val="accent3">
                    <a:lumMod val="25000"/>
                  </a:schemeClr>
                </a:solidFill>
                <a:latin typeface="Abadi" panose="020B0604020104020204" pitchFamily="34" charset="0"/>
              </a:rPr>
              <a:t>Key Phrases:</a:t>
            </a:r>
          </a:p>
          <a:p>
            <a:pPr marL="514350" indent="-514350">
              <a:buFont typeface="+mj-lt"/>
              <a:buAutoNum type="romanLcPeriod"/>
            </a:pPr>
            <a:r>
              <a:rPr lang="en-US" sz="2200" dirty="0">
                <a:solidFill>
                  <a:schemeClr val="accent3">
                    <a:lumMod val="25000"/>
                  </a:schemeClr>
                </a:solidFill>
                <a:latin typeface="Abadi" panose="020B0604020104020204" pitchFamily="34" charset="0"/>
              </a:rPr>
              <a:t>Data Cleaning: Removed irrelevant entries and corrected formatting inconsistencies.</a:t>
            </a:r>
          </a:p>
          <a:p>
            <a:pPr marL="514350" indent="-514350">
              <a:buFont typeface="+mj-lt"/>
              <a:buAutoNum type="romanLcPeriod"/>
            </a:pPr>
            <a:r>
              <a:rPr lang="en-US" sz="2200" dirty="0">
                <a:solidFill>
                  <a:schemeClr val="accent3">
                    <a:lumMod val="25000"/>
                  </a:schemeClr>
                </a:solidFill>
                <a:latin typeface="Abadi" panose="020B0604020104020204" pitchFamily="34" charset="0"/>
              </a:rPr>
              <a:t>Feature Extraction: Converted complex text outcomes into binary classification (0 = failed, 1 = successful).</a:t>
            </a:r>
          </a:p>
          <a:p>
            <a:pPr marL="514350" indent="-514350">
              <a:buFont typeface="+mj-lt"/>
              <a:buAutoNum type="romanLcPeriod"/>
            </a:pPr>
            <a:r>
              <a:rPr lang="en-US" sz="2200" dirty="0">
                <a:solidFill>
                  <a:schemeClr val="accent3">
                    <a:lumMod val="25000"/>
                  </a:schemeClr>
                </a:solidFill>
                <a:latin typeface="Abadi" panose="020B0604020104020204" pitchFamily="34" charset="0"/>
              </a:rPr>
              <a:t>Categorical Encoding: Categorized values like Orbit and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for model compatibility.</a:t>
            </a:r>
          </a:p>
          <a:p>
            <a:pPr marL="514350" indent="-514350">
              <a:buFont typeface="+mj-lt"/>
              <a:buAutoNum type="romanLcPeriod"/>
            </a:pPr>
            <a:r>
              <a:rPr lang="en-US" sz="2200" dirty="0">
                <a:solidFill>
                  <a:schemeClr val="accent3">
                    <a:lumMod val="25000"/>
                  </a:schemeClr>
                </a:solidFill>
                <a:latin typeface="Abadi" panose="020B0604020104020204" pitchFamily="34" charset="0"/>
              </a:rPr>
              <a:t>Missing Value Handling: Addressed nulls, where applicable, through imputation or exclusion.</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9B8C7771-F04A-6C37-8FBD-9616E0286836}"/>
              </a:ext>
            </a:extLst>
          </p:cNvPr>
          <p:cNvPicPr>
            <a:picLocks noChangeAspect="1"/>
          </p:cNvPicPr>
          <p:nvPr/>
        </p:nvPicPr>
        <p:blipFill>
          <a:blip r:embed="rId3"/>
          <a:stretch>
            <a:fillRect/>
          </a:stretch>
        </p:blipFill>
        <p:spPr>
          <a:xfrm>
            <a:off x="343839" y="1618613"/>
            <a:ext cx="11504321" cy="2253377"/>
          </a:xfrm>
          <a:prstGeom prst="rect">
            <a:avLst/>
          </a:prstGeom>
        </p:spPr>
      </p:pic>
      <p:pic>
        <p:nvPicPr>
          <p:cNvPr id="8" name="Picture 7">
            <a:extLst>
              <a:ext uri="{FF2B5EF4-FFF2-40B4-BE49-F238E27FC236}">
                <a16:creationId xmlns:a16="http://schemas.microsoft.com/office/drawing/2014/main" id="{7F06B37C-8FA6-5B87-1D22-3D8EE42D3B2C}"/>
              </a:ext>
            </a:extLst>
          </p:cNvPr>
          <p:cNvPicPr>
            <a:picLocks noChangeAspect="1"/>
          </p:cNvPicPr>
          <p:nvPr/>
        </p:nvPicPr>
        <p:blipFill>
          <a:blip r:embed="rId4"/>
          <a:stretch>
            <a:fillRect/>
          </a:stretch>
        </p:blipFill>
        <p:spPr>
          <a:xfrm>
            <a:off x="238703" y="4108419"/>
            <a:ext cx="10789848" cy="221093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423DEF8-02A6-0FE8-41DD-A6D8A2A284B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3320D9-C8B8-BC9A-4B16-D146C4895B0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4099195E-7328-CAE6-CBB0-44E9D36C99A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a:extLst>
              <a:ext uri="{FF2B5EF4-FFF2-40B4-BE49-F238E27FC236}">
                <a16:creationId xmlns:a16="http://schemas.microsoft.com/office/drawing/2014/main" id="{824BE491-9105-6293-62B3-F8CDC20EC99E}"/>
              </a:ext>
            </a:extLst>
          </p:cNvPr>
          <p:cNvPicPr>
            <a:picLocks noChangeAspect="1"/>
          </p:cNvPicPr>
          <p:nvPr/>
        </p:nvPicPr>
        <p:blipFill>
          <a:blip r:embed="rId3"/>
          <a:stretch>
            <a:fillRect/>
          </a:stretch>
        </p:blipFill>
        <p:spPr>
          <a:xfrm>
            <a:off x="397162" y="1608827"/>
            <a:ext cx="3651519" cy="2540430"/>
          </a:xfrm>
          <a:prstGeom prst="rect">
            <a:avLst/>
          </a:prstGeom>
        </p:spPr>
      </p:pic>
      <p:pic>
        <p:nvPicPr>
          <p:cNvPr id="10" name="Picture 9">
            <a:extLst>
              <a:ext uri="{FF2B5EF4-FFF2-40B4-BE49-F238E27FC236}">
                <a16:creationId xmlns:a16="http://schemas.microsoft.com/office/drawing/2014/main" id="{D20500CC-A8B0-DE02-AD97-81057744B96F}"/>
              </a:ext>
            </a:extLst>
          </p:cNvPr>
          <p:cNvPicPr>
            <a:picLocks noChangeAspect="1"/>
          </p:cNvPicPr>
          <p:nvPr/>
        </p:nvPicPr>
        <p:blipFill>
          <a:blip r:embed="rId4"/>
          <a:stretch>
            <a:fillRect/>
          </a:stretch>
        </p:blipFill>
        <p:spPr>
          <a:xfrm>
            <a:off x="4552049" y="1500110"/>
            <a:ext cx="3271356" cy="2757863"/>
          </a:xfrm>
          <a:prstGeom prst="rect">
            <a:avLst/>
          </a:prstGeom>
        </p:spPr>
      </p:pic>
      <p:pic>
        <p:nvPicPr>
          <p:cNvPr id="12" name="Picture 11">
            <a:extLst>
              <a:ext uri="{FF2B5EF4-FFF2-40B4-BE49-F238E27FC236}">
                <a16:creationId xmlns:a16="http://schemas.microsoft.com/office/drawing/2014/main" id="{DAA7A884-8B2E-9A48-5EC7-00205763BB35}"/>
              </a:ext>
            </a:extLst>
          </p:cNvPr>
          <p:cNvPicPr>
            <a:picLocks noChangeAspect="1"/>
          </p:cNvPicPr>
          <p:nvPr/>
        </p:nvPicPr>
        <p:blipFill>
          <a:blip r:embed="rId5"/>
          <a:stretch>
            <a:fillRect/>
          </a:stretch>
        </p:blipFill>
        <p:spPr>
          <a:xfrm>
            <a:off x="8326773" y="1596332"/>
            <a:ext cx="3468065" cy="2565418"/>
          </a:xfrm>
          <a:prstGeom prst="rect">
            <a:avLst/>
          </a:prstGeom>
        </p:spPr>
      </p:pic>
      <p:pic>
        <p:nvPicPr>
          <p:cNvPr id="14" name="Picture 13">
            <a:extLst>
              <a:ext uri="{FF2B5EF4-FFF2-40B4-BE49-F238E27FC236}">
                <a16:creationId xmlns:a16="http://schemas.microsoft.com/office/drawing/2014/main" id="{79047B72-006A-771D-056C-44D9C274EDE5}"/>
              </a:ext>
            </a:extLst>
          </p:cNvPr>
          <p:cNvPicPr>
            <a:picLocks noChangeAspect="1"/>
          </p:cNvPicPr>
          <p:nvPr/>
        </p:nvPicPr>
        <p:blipFill>
          <a:blip r:embed="rId6"/>
          <a:stretch>
            <a:fillRect/>
          </a:stretch>
        </p:blipFill>
        <p:spPr>
          <a:xfrm>
            <a:off x="2738232" y="4414753"/>
            <a:ext cx="3025959" cy="2196999"/>
          </a:xfrm>
          <a:prstGeom prst="rect">
            <a:avLst/>
          </a:prstGeom>
        </p:spPr>
      </p:pic>
      <p:pic>
        <p:nvPicPr>
          <p:cNvPr id="16" name="Picture 15">
            <a:extLst>
              <a:ext uri="{FF2B5EF4-FFF2-40B4-BE49-F238E27FC236}">
                <a16:creationId xmlns:a16="http://schemas.microsoft.com/office/drawing/2014/main" id="{F015AD28-B8C8-E2E5-7511-0FA1A28AAB6A}"/>
              </a:ext>
            </a:extLst>
          </p:cNvPr>
          <p:cNvPicPr>
            <a:picLocks noChangeAspect="1"/>
          </p:cNvPicPr>
          <p:nvPr/>
        </p:nvPicPr>
        <p:blipFill>
          <a:blip r:embed="rId7"/>
          <a:stretch>
            <a:fillRect/>
          </a:stretch>
        </p:blipFill>
        <p:spPr>
          <a:xfrm>
            <a:off x="6827372" y="4360601"/>
            <a:ext cx="2743200" cy="2302934"/>
          </a:xfrm>
          <a:prstGeom prst="rect">
            <a:avLst/>
          </a:prstGeom>
        </p:spPr>
      </p:pic>
    </p:spTree>
    <p:extLst>
      <p:ext uri="{BB962C8B-B14F-4D97-AF65-F5344CB8AC3E}">
        <p14:creationId xmlns:p14="http://schemas.microsoft.com/office/powerpoint/2010/main" val="424285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3789"/>
            <a:ext cx="10359201" cy="4714124"/>
          </a:xfrm>
          <a:prstGeom prst="rect">
            <a:avLst/>
          </a:prstGeom>
        </p:spPr>
        <p:txBody>
          <a:bodyPr lIns="91440" tIns="45720" rIns="91440" bIns="45720" anchor="t"/>
          <a:lstStyle/>
          <a:p>
            <a:pPr>
              <a:lnSpc>
                <a:spcPct val="100000"/>
              </a:lnSpc>
              <a:spcBef>
                <a:spcPts val="1400"/>
              </a:spcBef>
            </a:pPr>
            <a:r>
              <a:rPr lang="en-US" sz="1700" dirty="0">
                <a:solidFill>
                  <a:schemeClr val="accent3">
                    <a:lumMod val="25000"/>
                  </a:schemeClr>
                </a:solidFill>
                <a:latin typeface="Abadi"/>
              </a:rPr>
              <a:t>Loaded Data: Imported data from a SQLite database for exploratory data analysis (EDA).</a:t>
            </a:r>
          </a:p>
          <a:p>
            <a:pPr>
              <a:lnSpc>
                <a:spcPct val="100000"/>
              </a:lnSpc>
              <a:spcBef>
                <a:spcPts val="1400"/>
              </a:spcBef>
            </a:pPr>
            <a:r>
              <a:rPr lang="en-US" sz="1700" dirty="0">
                <a:solidFill>
                  <a:schemeClr val="accent3">
                    <a:lumMod val="25000"/>
                  </a:schemeClr>
                </a:solidFill>
                <a:latin typeface="Abadi"/>
              </a:rPr>
              <a:t>Viewed Table Structure: Used queries like SELECT * FROM </a:t>
            </a:r>
            <a:r>
              <a:rPr lang="en-US" sz="1700" dirty="0" err="1">
                <a:solidFill>
                  <a:schemeClr val="accent3">
                    <a:lumMod val="25000"/>
                  </a:schemeClr>
                </a:solidFill>
                <a:latin typeface="Abadi"/>
              </a:rPr>
              <a:t>table_name</a:t>
            </a:r>
            <a:r>
              <a:rPr lang="en-US" sz="1700" dirty="0">
                <a:solidFill>
                  <a:schemeClr val="accent3">
                    <a:lumMod val="25000"/>
                  </a:schemeClr>
                </a:solidFill>
                <a:latin typeface="Abadi"/>
              </a:rPr>
              <a:t> LIMIT n; to preview the contents of tables.</a:t>
            </a:r>
          </a:p>
          <a:p>
            <a:pPr>
              <a:lnSpc>
                <a:spcPct val="100000"/>
              </a:lnSpc>
              <a:spcBef>
                <a:spcPts val="1400"/>
              </a:spcBef>
            </a:pPr>
            <a:r>
              <a:rPr lang="en-US" sz="1700" dirty="0">
                <a:solidFill>
                  <a:schemeClr val="accent3">
                    <a:lumMod val="25000"/>
                  </a:schemeClr>
                </a:solidFill>
                <a:latin typeface="Abadi"/>
              </a:rPr>
              <a:t>Inspected Table Schema: Queried metadata using .schema or PRAGMA </a:t>
            </a:r>
            <a:r>
              <a:rPr lang="en-US" sz="1700" dirty="0" err="1">
                <a:solidFill>
                  <a:schemeClr val="accent3">
                    <a:lumMod val="25000"/>
                  </a:schemeClr>
                </a:solidFill>
                <a:latin typeface="Abadi"/>
              </a:rPr>
              <a:t>table_info</a:t>
            </a:r>
            <a:r>
              <a:rPr lang="en-US" sz="1700" dirty="0">
                <a:solidFill>
                  <a:schemeClr val="accent3">
                    <a:lumMod val="25000"/>
                  </a:schemeClr>
                </a:solidFill>
                <a:latin typeface="Abadi"/>
              </a:rPr>
              <a:t>(</a:t>
            </a:r>
            <a:r>
              <a:rPr lang="en-US" sz="1700" dirty="0" err="1">
                <a:solidFill>
                  <a:schemeClr val="accent3">
                    <a:lumMod val="25000"/>
                  </a:schemeClr>
                </a:solidFill>
                <a:latin typeface="Abadi"/>
              </a:rPr>
              <a:t>table_name</a:t>
            </a:r>
            <a:r>
              <a:rPr lang="en-US" sz="1700" dirty="0">
                <a:solidFill>
                  <a:schemeClr val="accent3">
                    <a:lumMod val="25000"/>
                  </a:schemeClr>
                </a:solidFill>
                <a:latin typeface="Abadi"/>
              </a:rPr>
              <a:t>); to understand table columns and data types.</a:t>
            </a:r>
          </a:p>
          <a:p>
            <a:pPr>
              <a:lnSpc>
                <a:spcPct val="100000"/>
              </a:lnSpc>
              <a:spcBef>
                <a:spcPts val="1400"/>
              </a:spcBef>
            </a:pPr>
            <a:r>
              <a:rPr lang="en-US" sz="1700" dirty="0">
                <a:solidFill>
                  <a:schemeClr val="accent3">
                    <a:lumMod val="25000"/>
                  </a:schemeClr>
                </a:solidFill>
                <a:latin typeface="Abadi"/>
              </a:rPr>
              <a:t>Aggregated Data: Performed aggregation with queries such as SELECT COUNT(*) FROM </a:t>
            </a:r>
            <a:r>
              <a:rPr lang="en-US" sz="1700" dirty="0" err="1">
                <a:solidFill>
                  <a:schemeClr val="accent3">
                    <a:lumMod val="25000"/>
                  </a:schemeClr>
                </a:solidFill>
                <a:latin typeface="Abadi"/>
              </a:rPr>
              <a:t>table_name</a:t>
            </a:r>
            <a:r>
              <a:rPr lang="en-US" sz="1700" dirty="0">
                <a:solidFill>
                  <a:schemeClr val="accent3">
                    <a:lumMod val="25000"/>
                  </a:schemeClr>
                </a:solidFill>
                <a:latin typeface="Abadi"/>
              </a:rPr>
              <a:t>; to count rows. Used GROUP BY and aggregate functions (e.g., AVG(), SUM(), MAX(), MIN()) to summarize data.</a:t>
            </a:r>
          </a:p>
          <a:p>
            <a:pPr>
              <a:lnSpc>
                <a:spcPct val="100000"/>
              </a:lnSpc>
              <a:spcBef>
                <a:spcPts val="1400"/>
              </a:spcBef>
            </a:pPr>
            <a:r>
              <a:rPr lang="en-US" sz="1700" dirty="0">
                <a:solidFill>
                  <a:schemeClr val="accent3">
                    <a:lumMod val="25000"/>
                  </a:schemeClr>
                </a:solidFill>
                <a:latin typeface="Abadi"/>
              </a:rPr>
              <a:t>Filtered Data: Applied WHERE clauses to filter records based on specific conditions.</a:t>
            </a:r>
          </a:p>
          <a:p>
            <a:pPr>
              <a:lnSpc>
                <a:spcPct val="100000"/>
              </a:lnSpc>
              <a:spcBef>
                <a:spcPts val="1400"/>
              </a:spcBef>
            </a:pPr>
            <a:r>
              <a:rPr lang="en-US" sz="1700" dirty="0">
                <a:solidFill>
                  <a:schemeClr val="accent3">
                    <a:lumMod val="25000"/>
                  </a:schemeClr>
                </a:solidFill>
                <a:latin typeface="Abadi"/>
              </a:rPr>
              <a:t>Joined Tables: Used JOIN statements to combine data from multiple tables based on key relationships.</a:t>
            </a:r>
          </a:p>
          <a:p>
            <a:pPr>
              <a:lnSpc>
                <a:spcPct val="100000"/>
              </a:lnSpc>
              <a:spcBef>
                <a:spcPts val="1400"/>
              </a:spcBef>
            </a:pPr>
            <a:r>
              <a:rPr lang="en-US" sz="1700" dirty="0">
                <a:solidFill>
                  <a:schemeClr val="accent3">
                    <a:lumMod val="25000"/>
                  </a:schemeClr>
                </a:solidFill>
                <a:latin typeface="Abadi"/>
              </a:rPr>
              <a:t>Sorted Data: Ordered query results using ORDER BY clauses.</a:t>
            </a:r>
          </a:p>
          <a:p>
            <a:pPr>
              <a:lnSpc>
                <a:spcPct val="100000"/>
              </a:lnSpc>
              <a:spcBef>
                <a:spcPts val="1400"/>
              </a:spcBef>
            </a:pPr>
            <a:r>
              <a:rPr lang="en-US" sz="1700" dirty="0">
                <a:solidFill>
                  <a:schemeClr val="accent3">
                    <a:lumMod val="25000"/>
                  </a:schemeClr>
                </a:solidFill>
                <a:latin typeface="Abadi"/>
              </a:rPr>
              <a:t>Selected Distinct Values: Extracted unique values from columns using SELECT DISTINCT </a:t>
            </a:r>
            <a:r>
              <a:rPr lang="en-US" sz="1700" dirty="0" err="1">
                <a:solidFill>
                  <a:schemeClr val="accent3">
                    <a:lumMod val="25000"/>
                  </a:schemeClr>
                </a:solidFill>
                <a:latin typeface="Abadi"/>
              </a:rPr>
              <a:t>column_name</a:t>
            </a:r>
            <a:r>
              <a:rPr lang="en-US" sz="1700" dirty="0">
                <a:solidFill>
                  <a:schemeClr val="accent3">
                    <a:lumMod val="25000"/>
                  </a:schemeClr>
                </a:solidFill>
                <a:latin typeface="Abadi"/>
              </a:rPr>
              <a:t> FROM </a:t>
            </a:r>
            <a:r>
              <a:rPr lang="en-US" sz="1700" dirty="0" err="1">
                <a:solidFill>
                  <a:schemeClr val="accent3">
                    <a:lumMod val="25000"/>
                  </a:schemeClr>
                </a:solidFill>
                <a:latin typeface="Abadi"/>
              </a:rPr>
              <a:t>table_name</a:t>
            </a:r>
            <a:r>
              <a:rPr lang="en-US" sz="1700" dirty="0">
                <a:solidFill>
                  <a:schemeClr val="accent3">
                    <a:lumMod val="25000"/>
                  </a:schemeClr>
                </a:solidFill>
                <a:latin typeface="Abadi"/>
              </a:rPr>
              <a:t>;.</a:t>
            </a:r>
          </a:p>
          <a:p>
            <a:pPr>
              <a:lnSpc>
                <a:spcPct val="100000"/>
              </a:lnSpc>
              <a:spcBef>
                <a:spcPts val="1400"/>
              </a:spcBef>
            </a:pPr>
            <a:r>
              <a:rPr lang="en-US" sz="1700" dirty="0">
                <a:solidFill>
                  <a:schemeClr val="accent3">
                    <a:lumMod val="25000"/>
                  </a:schemeClr>
                </a:solidFill>
                <a:latin typeface="Abadi"/>
              </a:rPr>
              <a:t>Limited Results: Restricted the number of rows returned with LIMIT.</a:t>
            </a:r>
            <a:endParaRPr lang="en-US" sz="1700" dirty="0">
              <a:solidFill>
                <a:schemeClr val="accent3">
                  <a:lumMod val="25000"/>
                </a:schemeClr>
              </a:solidFill>
              <a:latin typeface="Abadi" panose="020B0604020104020204" pitchFamily="34" charset="0"/>
            </a:endParaRPr>
          </a:p>
          <a:p>
            <a:pPr marL="0" indent="0">
              <a:buNone/>
            </a:pPr>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35418"/>
            <a:ext cx="10515600" cy="4983932"/>
          </a:xfrm>
          <a:prstGeom prst="rect">
            <a:avLst/>
          </a:prstGeom>
        </p:spPr>
        <p:txBody>
          <a:bodyPr>
            <a:noAutofit/>
          </a:bodyPr>
          <a:lstStyle/>
          <a:p>
            <a:pPr marL="0" lvl="0" indent="0">
              <a:buNone/>
            </a:pPr>
            <a:r>
              <a:rPr lang="en-US" sz="1600" dirty="0">
                <a:latin typeface="Abadi" panose="020B0604020104020204" pitchFamily="34" charset="0"/>
              </a:rPr>
              <a:t>Markers -</a:t>
            </a:r>
            <a:endParaRPr lang="en-AE" sz="1600" dirty="0">
              <a:latin typeface="Abadi" panose="020B0604020104020204" pitchFamily="34" charset="0"/>
            </a:endParaRPr>
          </a:p>
          <a:p>
            <a:r>
              <a:rPr lang="en-US" sz="1600" dirty="0">
                <a:latin typeface="Abadi" panose="020B0604020104020204" pitchFamily="34" charset="0"/>
              </a:rPr>
              <a:t>Launch Site Markers: Custom markers with popups for each SpaceX launch site. To visually represent each launch site location on the map and provide details when clicked.</a:t>
            </a:r>
            <a:endParaRPr lang="en-AE" sz="1600" dirty="0">
              <a:latin typeface="Abadi" panose="020B0604020104020204" pitchFamily="34" charset="0"/>
            </a:endParaRPr>
          </a:p>
          <a:p>
            <a:pPr marL="0" lvl="0" indent="0">
              <a:buNone/>
            </a:pPr>
            <a:r>
              <a:rPr lang="en-US" sz="1600" dirty="0">
                <a:latin typeface="Abadi" panose="020B0604020104020204" pitchFamily="34" charset="0"/>
              </a:rPr>
              <a:t>Circle Markers - </a:t>
            </a:r>
            <a:endParaRPr lang="en-AE" sz="1600" dirty="0">
              <a:latin typeface="Abadi" panose="020B0604020104020204" pitchFamily="34" charset="0"/>
            </a:endParaRPr>
          </a:p>
          <a:p>
            <a:r>
              <a:rPr lang="en-US" sz="1600" dirty="0">
                <a:latin typeface="Abadi" panose="020B0604020104020204" pitchFamily="34" charset="0"/>
              </a:rPr>
              <a:t>Proximity Markers (e.g., closest city, highway, etc.): Small colored circle markers added to show the nearest: City, Railroad, Highway, Coastline</a:t>
            </a:r>
            <a:br>
              <a:rPr lang="en-US" sz="1600" dirty="0">
                <a:latin typeface="Abadi" panose="020B0604020104020204" pitchFamily="34" charset="0"/>
              </a:rPr>
            </a:br>
            <a:r>
              <a:rPr lang="en-US" sz="1600" dirty="0">
                <a:latin typeface="Abadi" panose="020B0604020104020204" pitchFamily="34" charset="0"/>
              </a:rPr>
              <a:t>To mark the proximity of launch sites to critical infrastructure or geographic features. This helps in analyzing site accessibility, safety, and logistical feasibility.</a:t>
            </a:r>
            <a:endParaRPr lang="en-AE" sz="1600" dirty="0">
              <a:latin typeface="Abadi" panose="020B0604020104020204" pitchFamily="34" charset="0"/>
            </a:endParaRPr>
          </a:p>
          <a:p>
            <a:pPr marL="0" lvl="0" indent="0">
              <a:buNone/>
            </a:pPr>
            <a:r>
              <a:rPr lang="en-US" sz="1600" dirty="0">
                <a:latin typeface="Abadi" panose="020B0604020104020204" pitchFamily="34" charset="0"/>
              </a:rPr>
              <a:t>Lines (Polylines) - </a:t>
            </a:r>
            <a:endParaRPr lang="en-AE" sz="1600" dirty="0">
              <a:latin typeface="Abadi" panose="020B0604020104020204" pitchFamily="34" charset="0"/>
            </a:endParaRPr>
          </a:p>
          <a:p>
            <a:r>
              <a:rPr lang="en-US" sz="1600" dirty="0">
                <a:latin typeface="Abadi" panose="020B0604020104020204" pitchFamily="34" charset="0"/>
              </a:rPr>
              <a:t>Distance Lines: Lines connecting the launch site to the nearest feature (city, highway, railroad, etc.) Used to visualize and measure the actual straight-line distance from the launch site to the respective feature. This supports site evaluation and comparison.</a:t>
            </a:r>
            <a:endParaRPr lang="en-AE" sz="1600" dirty="0">
              <a:latin typeface="Abadi" panose="020B0604020104020204" pitchFamily="34" charset="0"/>
            </a:endParaRPr>
          </a:p>
          <a:p>
            <a:pPr marL="0" lvl="0" indent="0">
              <a:buNone/>
            </a:pPr>
            <a:r>
              <a:rPr lang="en-US" sz="1600" dirty="0">
                <a:latin typeface="Abadi" panose="020B0604020104020204" pitchFamily="34" charset="0"/>
              </a:rPr>
              <a:t>Popups - </a:t>
            </a:r>
            <a:endParaRPr lang="en-AE" sz="1600" dirty="0">
              <a:latin typeface="Abadi" panose="020B0604020104020204" pitchFamily="34" charset="0"/>
            </a:endParaRPr>
          </a:p>
          <a:p>
            <a:r>
              <a:rPr lang="en-US" sz="1600" dirty="0">
                <a:latin typeface="Abadi" panose="020B0604020104020204" pitchFamily="34" charset="0"/>
              </a:rPr>
              <a:t>Used in markers to display names or distances (e.g., 'Distance to closest highway: 3.2 km'). Enhance interactivity and convey information clearly when users click on map elements.</a:t>
            </a:r>
            <a:endParaRPr lang="en-AE" sz="1600" dirty="0">
              <a:latin typeface="Abadi" panose="020B0604020104020204" pitchFamily="34" charset="0"/>
            </a:endParaRPr>
          </a:p>
          <a:p>
            <a:pPr marL="0" indent="0">
              <a:buNone/>
            </a:pPr>
            <a:r>
              <a:rPr lang="en-US" sz="1600" dirty="0">
                <a:latin typeface="Abadi" panose="020B0604020104020204" pitchFamily="34" charset="0"/>
              </a:rPr>
              <a:t>Visual Analysis: To allow a clear and interactive comparison of how well launch sites are positioned with respect to essential logistics and environmental factors. Distance Evaluation: To support decision-making regarding launch site efficiency, based on proximity to cities, transport lines, and coastlines. Different colors, shapes, and interactive elements make it easier to distinguish between different types of locations and distances.</a:t>
            </a:r>
            <a:endParaRPr lang="en-AE" sz="16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tangle 2">
            <a:extLst>
              <a:ext uri="{FF2B5EF4-FFF2-40B4-BE49-F238E27FC236}">
                <a16:creationId xmlns:a16="http://schemas.microsoft.com/office/drawing/2014/main" id="{ECC6AE67-1401-31BE-890E-B915B74FC71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E"/>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8386"/>
            <a:ext cx="9745589" cy="5018825"/>
          </a:xfrm>
          <a:prstGeom prst="rect">
            <a:avLst/>
          </a:prstGeom>
        </p:spPr>
        <p:txBody>
          <a:bodyPr>
            <a:noAutofit/>
          </a:bodyPr>
          <a:lstStyle/>
          <a:p>
            <a:pPr marL="0" indent="0">
              <a:lnSpc>
                <a:spcPct val="120000"/>
              </a:lnSpc>
              <a:buNone/>
            </a:pPr>
            <a:r>
              <a:rPr lang="en-US" sz="2000" dirty="0"/>
              <a:t>Outlines the steps followed in building, evaluating, improving, and selecting the best-performing classification model to predict SpaceX Falcon 9 landing outcomes.</a:t>
            </a:r>
          </a:p>
          <a:p>
            <a:pPr marL="0" indent="0">
              <a:lnSpc>
                <a:spcPct val="120000"/>
              </a:lnSpc>
              <a:buNone/>
            </a:pPr>
            <a:endParaRPr lang="en-AE" sz="900" dirty="0"/>
          </a:p>
          <a:p>
            <a:pPr marL="0" lvl="0" indent="0">
              <a:lnSpc>
                <a:spcPct val="120000"/>
              </a:lnSpc>
              <a:buNone/>
            </a:pPr>
            <a:r>
              <a:rPr lang="en-US" sz="2000" dirty="0"/>
              <a:t>1. Data Preprocessing</a:t>
            </a:r>
            <a:endParaRPr lang="en-AE" sz="2000" dirty="0"/>
          </a:p>
          <a:p>
            <a:pPr>
              <a:lnSpc>
                <a:spcPct val="120000"/>
              </a:lnSpc>
            </a:pPr>
            <a:r>
              <a:rPr lang="en-US" sz="2000" dirty="0"/>
              <a:t> Cleaned and transformed the dataset.</a:t>
            </a:r>
            <a:br>
              <a:rPr lang="en-US" sz="2000" dirty="0"/>
            </a:br>
            <a:r>
              <a:rPr lang="en-US" sz="2000" dirty="0"/>
              <a:t> Converted categorical features to numerical using one-hot encoding.</a:t>
            </a:r>
            <a:br>
              <a:rPr lang="en-US" sz="2000" dirty="0"/>
            </a:br>
            <a:r>
              <a:rPr lang="en-US" sz="2000" dirty="0"/>
              <a:t> Normalized feature values for improved model performance.</a:t>
            </a:r>
            <a:endParaRPr lang="en-AE" sz="2000" dirty="0"/>
          </a:p>
          <a:p>
            <a:pPr marL="0" lvl="0" indent="0">
              <a:lnSpc>
                <a:spcPct val="120000"/>
              </a:lnSpc>
              <a:buNone/>
            </a:pPr>
            <a:r>
              <a:rPr lang="en-US" sz="2000" dirty="0"/>
              <a:t>2. Feature Selection</a:t>
            </a:r>
            <a:endParaRPr lang="en-AE" sz="2000" dirty="0"/>
          </a:p>
          <a:p>
            <a:pPr>
              <a:lnSpc>
                <a:spcPct val="120000"/>
              </a:lnSpc>
            </a:pPr>
            <a:r>
              <a:rPr lang="en-US" sz="2000" dirty="0"/>
              <a:t> Selected relevant features such as 'Payload Mass', 'Launch Site', and 'Booster Version Category'.</a:t>
            </a:r>
            <a:br>
              <a:rPr lang="en-US" sz="2000" dirty="0"/>
            </a:br>
            <a:r>
              <a:rPr lang="en-US" sz="2000" dirty="0"/>
              <a:t> Dropped low-importance or redundant features.</a:t>
            </a:r>
            <a:endParaRPr lang="en-AE"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81516DF-33C8-6201-956B-BECAF4C249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44C740-CA66-E1D0-C0BC-91B2F73A13E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8E40EE6-7E67-7E5D-7F06-9B7604133ED5}"/>
              </a:ext>
            </a:extLst>
          </p:cNvPr>
          <p:cNvSpPr>
            <a:spLocks noGrp="1"/>
          </p:cNvSpPr>
          <p:nvPr>
            <p:ph idx="4294967295"/>
          </p:nvPr>
        </p:nvSpPr>
        <p:spPr>
          <a:xfrm>
            <a:off x="770010" y="1408386"/>
            <a:ext cx="9745589" cy="5018825"/>
          </a:xfrm>
          <a:prstGeom prst="rect">
            <a:avLst/>
          </a:prstGeom>
        </p:spPr>
        <p:txBody>
          <a:bodyPr>
            <a:noAutofit/>
          </a:bodyPr>
          <a:lstStyle/>
          <a:p>
            <a:pPr marL="0" lvl="0" indent="0">
              <a:lnSpc>
                <a:spcPct val="120000"/>
              </a:lnSpc>
              <a:buNone/>
            </a:pPr>
            <a:r>
              <a:rPr lang="en-US" sz="2000" dirty="0"/>
              <a:t>3. Model Training</a:t>
            </a:r>
            <a:endParaRPr lang="en-AE" sz="2000" dirty="0"/>
          </a:p>
          <a:p>
            <a:pPr>
              <a:lnSpc>
                <a:spcPct val="120000"/>
              </a:lnSpc>
            </a:pPr>
            <a:r>
              <a:rPr lang="en-US" sz="2000" dirty="0"/>
              <a:t> Trained multiple classification models:</a:t>
            </a:r>
            <a:br>
              <a:rPr lang="en-US" sz="2000" dirty="0"/>
            </a:br>
            <a:r>
              <a:rPr lang="en-US" sz="2000" dirty="0"/>
              <a:t>  Logistic Regression, Support Vector Machine (SVM), Decision Tree, and K-Nearest Neighbors (KNN)</a:t>
            </a:r>
            <a:endParaRPr lang="en-AE" sz="2000" dirty="0"/>
          </a:p>
          <a:p>
            <a:pPr marL="0" lvl="0" indent="0">
              <a:lnSpc>
                <a:spcPct val="120000"/>
              </a:lnSpc>
              <a:buNone/>
            </a:pPr>
            <a:r>
              <a:rPr lang="en-US" sz="2000" dirty="0"/>
              <a:t>4. Model Evaluation</a:t>
            </a:r>
            <a:endParaRPr lang="en-AE" sz="2000" dirty="0"/>
          </a:p>
          <a:p>
            <a:pPr>
              <a:lnSpc>
                <a:spcPct val="120000"/>
              </a:lnSpc>
            </a:pPr>
            <a:r>
              <a:rPr lang="en-US" sz="2000" dirty="0"/>
              <a:t> Evaluated models using test accuracy, confusion matrix, and classification report.</a:t>
            </a:r>
            <a:br>
              <a:rPr lang="en-US" sz="2000" dirty="0"/>
            </a:br>
            <a:r>
              <a:rPr lang="en-US" sz="2000" dirty="0"/>
              <a:t> Performed hyperparameter tuning using </a:t>
            </a:r>
            <a:r>
              <a:rPr lang="en-US" sz="2000" dirty="0" err="1"/>
              <a:t>GridSearchCV</a:t>
            </a:r>
            <a:r>
              <a:rPr lang="en-US" sz="2000" dirty="0"/>
              <a:t> for models like SVM and Decision Tree.</a:t>
            </a:r>
          </a:p>
          <a:p>
            <a:pPr marL="0" lvl="0" indent="0">
              <a:lnSpc>
                <a:spcPct val="120000"/>
              </a:lnSpc>
              <a:buNone/>
            </a:pPr>
            <a:r>
              <a:rPr lang="en-US" sz="2000" dirty="0"/>
              <a:t>5. Model Improvement</a:t>
            </a:r>
            <a:endParaRPr lang="en-AE" sz="2000" dirty="0"/>
          </a:p>
          <a:p>
            <a:pPr>
              <a:lnSpc>
                <a:spcPct val="120000"/>
              </a:lnSpc>
            </a:pPr>
            <a:r>
              <a:rPr lang="en-US" sz="2000" dirty="0"/>
              <a:t> Applied </a:t>
            </a:r>
            <a:r>
              <a:rPr lang="en-US" sz="2000" dirty="0" err="1"/>
              <a:t>GridSearchCV</a:t>
            </a:r>
            <a:r>
              <a:rPr lang="en-US" sz="2000" dirty="0"/>
              <a:t> for hyperparameter optimization.</a:t>
            </a:r>
            <a:br>
              <a:rPr lang="en-US" sz="2000" dirty="0"/>
            </a:br>
            <a:r>
              <a:rPr lang="en-US" sz="2000" dirty="0"/>
              <a:t> Improved accuracy and generalization by fine-tuning kernel functions, max depth, and neighbor count.</a:t>
            </a:r>
            <a:endParaRPr lang="en-AE" sz="2000" dirty="0"/>
          </a:p>
          <a:p>
            <a:pPr>
              <a:lnSpc>
                <a:spcPct val="120000"/>
              </a:lnSpc>
            </a:pPr>
            <a:endParaRPr lang="en-AE" sz="2000" dirty="0"/>
          </a:p>
        </p:txBody>
      </p:sp>
      <p:sp>
        <p:nvSpPr>
          <p:cNvPr id="3" name="Title 1">
            <a:extLst>
              <a:ext uri="{FF2B5EF4-FFF2-40B4-BE49-F238E27FC236}">
                <a16:creationId xmlns:a16="http://schemas.microsoft.com/office/drawing/2014/main" id="{AD8ABF16-A31E-6A88-0669-1B64706AC3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996046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22143E5-8C05-0B73-60FA-A5F314A9FC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0E2946-57EE-D52D-B0B2-0DB8182C368E}"/>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6F49EE76-BBF1-6615-B493-99CF74DA8C10}"/>
              </a:ext>
            </a:extLst>
          </p:cNvPr>
          <p:cNvSpPr>
            <a:spLocks noGrp="1"/>
          </p:cNvSpPr>
          <p:nvPr>
            <p:ph idx="4294967295"/>
          </p:nvPr>
        </p:nvSpPr>
        <p:spPr>
          <a:xfrm>
            <a:off x="770010" y="1408386"/>
            <a:ext cx="9745589" cy="5018825"/>
          </a:xfrm>
          <a:prstGeom prst="rect">
            <a:avLst/>
          </a:prstGeom>
        </p:spPr>
        <p:txBody>
          <a:bodyPr>
            <a:noAutofit/>
          </a:bodyPr>
          <a:lstStyle/>
          <a:p>
            <a:pPr marL="0" lvl="0" indent="0">
              <a:lnSpc>
                <a:spcPct val="120000"/>
              </a:lnSpc>
              <a:buNone/>
            </a:pPr>
            <a:r>
              <a:rPr lang="en-US" sz="2000" dirty="0"/>
              <a:t>6. Model Selection</a:t>
            </a:r>
            <a:endParaRPr lang="en-AE" sz="2000" dirty="0"/>
          </a:p>
          <a:p>
            <a:pPr>
              <a:lnSpc>
                <a:spcPct val="120000"/>
              </a:lnSpc>
            </a:pPr>
            <a:r>
              <a:rPr lang="en-US" sz="2000" dirty="0"/>
              <a:t> Compared model performance metrics.</a:t>
            </a:r>
            <a:br>
              <a:rPr lang="en-US" sz="2000" dirty="0"/>
            </a:br>
            <a:r>
              <a:rPr lang="en-US" sz="2000" dirty="0"/>
              <a:t> Selected the best model based on highest accuracy and balanced performance across metrics.</a:t>
            </a:r>
            <a:endParaRPr lang="en-AE" sz="2000" dirty="0"/>
          </a:p>
        </p:txBody>
      </p:sp>
      <p:sp>
        <p:nvSpPr>
          <p:cNvPr id="3" name="Title 1">
            <a:extLst>
              <a:ext uri="{FF2B5EF4-FFF2-40B4-BE49-F238E27FC236}">
                <a16:creationId xmlns:a16="http://schemas.microsoft.com/office/drawing/2014/main" id="{A61754C9-223A-3C21-88B7-B4A4D63F44D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130D7C57-F768-7E77-A5D0-7395B46AE934}"/>
              </a:ext>
            </a:extLst>
          </p:cNvPr>
          <p:cNvPicPr>
            <a:picLocks noChangeAspect="1"/>
          </p:cNvPicPr>
          <p:nvPr/>
        </p:nvPicPr>
        <p:blipFill>
          <a:blip r:embed="rId3"/>
          <a:srcRect l="10625" r="9640"/>
          <a:stretch>
            <a:fillRect/>
          </a:stretch>
        </p:blipFill>
        <p:spPr>
          <a:xfrm>
            <a:off x="4383967" y="3273102"/>
            <a:ext cx="4401879" cy="3154109"/>
          </a:xfrm>
          <a:prstGeom prst="rect">
            <a:avLst/>
          </a:prstGeom>
        </p:spPr>
      </p:pic>
      <p:sp>
        <p:nvSpPr>
          <p:cNvPr id="7" name="TextBox 6">
            <a:extLst>
              <a:ext uri="{FF2B5EF4-FFF2-40B4-BE49-F238E27FC236}">
                <a16:creationId xmlns:a16="http://schemas.microsoft.com/office/drawing/2014/main" id="{DEEFB6B0-12C4-4242-54E4-771A9A47A5ED}"/>
              </a:ext>
            </a:extLst>
          </p:cNvPr>
          <p:cNvSpPr txBox="1"/>
          <p:nvPr/>
        </p:nvSpPr>
        <p:spPr>
          <a:xfrm>
            <a:off x="1003892" y="5950018"/>
            <a:ext cx="672509" cy="369332"/>
          </a:xfrm>
          <a:prstGeom prst="rect">
            <a:avLst/>
          </a:prstGeom>
          <a:noFill/>
        </p:spPr>
        <p:txBody>
          <a:bodyPr wrap="square">
            <a:spAutoFit/>
          </a:bodyPr>
          <a:lstStyle/>
          <a:p>
            <a:r>
              <a:rPr lang="en-AE" sz="1800" dirty="0"/>
              <a:t>｡°✩</a:t>
            </a:r>
          </a:p>
        </p:txBody>
      </p:sp>
    </p:spTree>
    <p:extLst>
      <p:ext uri="{BB962C8B-B14F-4D97-AF65-F5344CB8AC3E}">
        <p14:creationId xmlns:p14="http://schemas.microsoft.com/office/powerpoint/2010/main" val="194239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1B76ED-A1BE-3655-86DD-9BC6DDAADF1F}"/>
              </a:ext>
            </a:extLst>
          </p:cNvPr>
          <p:cNvPicPr>
            <a:picLocks noChangeAspect="1"/>
          </p:cNvPicPr>
          <p:nvPr/>
        </p:nvPicPr>
        <p:blipFill>
          <a:blip r:embed="rId4"/>
          <a:stretch>
            <a:fillRect/>
          </a:stretch>
        </p:blipFill>
        <p:spPr>
          <a:xfrm>
            <a:off x="841125" y="2257714"/>
            <a:ext cx="3562571" cy="3058434"/>
          </a:xfrm>
          <a:prstGeom prst="rect">
            <a:avLst/>
          </a:prstGeom>
        </p:spPr>
      </p:pic>
      <p:pic>
        <p:nvPicPr>
          <p:cNvPr id="10" name="Picture 9">
            <a:extLst>
              <a:ext uri="{FF2B5EF4-FFF2-40B4-BE49-F238E27FC236}">
                <a16:creationId xmlns:a16="http://schemas.microsoft.com/office/drawing/2014/main" id="{C54C356F-AAFB-EFF9-6145-8CFA026D44BA}"/>
              </a:ext>
            </a:extLst>
          </p:cNvPr>
          <p:cNvPicPr>
            <a:picLocks noChangeAspect="1"/>
          </p:cNvPicPr>
          <p:nvPr/>
        </p:nvPicPr>
        <p:blipFill>
          <a:blip r:embed="rId5"/>
          <a:stretch>
            <a:fillRect/>
          </a:stretch>
        </p:blipFill>
        <p:spPr>
          <a:xfrm>
            <a:off x="9523549" y="2355953"/>
            <a:ext cx="1949565" cy="1162358"/>
          </a:xfrm>
          <a:prstGeom prst="rect">
            <a:avLst/>
          </a:prstGeom>
        </p:spPr>
      </p:pic>
      <p:pic>
        <p:nvPicPr>
          <p:cNvPr id="12" name="Picture 11">
            <a:extLst>
              <a:ext uri="{FF2B5EF4-FFF2-40B4-BE49-F238E27FC236}">
                <a16:creationId xmlns:a16="http://schemas.microsoft.com/office/drawing/2014/main" id="{82E6FBDC-CA03-DD78-4EDC-1A968F5E7872}"/>
              </a:ext>
            </a:extLst>
          </p:cNvPr>
          <p:cNvPicPr>
            <a:picLocks noChangeAspect="1"/>
          </p:cNvPicPr>
          <p:nvPr/>
        </p:nvPicPr>
        <p:blipFill>
          <a:blip r:embed="rId6"/>
          <a:stretch>
            <a:fillRect/>
          </a:stretch>
        </p:blipFill>
        <p:spPr>
          <a:xfrm>
            <a:off x="4720476" y="2355953"/>
            <a:ext cx="4486293" cy="1162358"/>
          </a:xfrm>
          <a:prstGeom prst="rect">
            <a:avLst/>
          </a:prstGeom>
        </p:spPr>
      </p:pic>
      <p:pic>
        <p:nvPicPr>
          <p:cNvPr id="14" name="Picture 13">
            <a:extLst>
              <a:ext uri="{FF2B5EF4-FFF2-40B4-BE49-F238E27FC236}">
                <a16:creationId xmlns:a16="http://schemas.microsoft.com/office/drawing/2014/main" id="{B3D85966-3BC4-BC24-4739-41A1E6514EEC}"/>
              </a:ext>
            </a:extLst>
          </p:cNvPr>
          <p:cNvPicPr>
            <a:picLocks noChangeAspect="1"/>
          </p:cNvPicPr>
          <p:nvPr/>
        </p:nvPicPr>
        <p:blipFill>
          <a:blip r:embed="rId7"/>
          <a:stretch>
            <a:fillRect/>
          </a:stretch>
        </p:blipFill>
        <p:spPr>
          <a:xfrm>
            <a:off x="4720476" y="3892756"/>
            <a:ext cx="4486293" cy="1350042"/>
          </a:xfrm>
          <a:prstGeom prst="rect">
            <a:avLst/>
          </a:prstGeom>
        </p:spPr>
      </p:pic>
      <p:pic>
        <p:nvPicPr>
          <p:cNvPr id="16" name="Picture 15">
            <a:extLst>
              <a:ext uri="{FF2B5EF4-FFF2-40B4-BE49-F238E27FC236}">
                <a16:creationId xmlns:a16="http://schemas.microsoft.com/office/drawing/2014/main" id="{4ED371EE-88CC-4309-D7D4-584F480394DB}"/>
              </a:ext>
            </a:extLst>
          </p:cNvPr>
          <p:cNvPicPr>
            <a:picLocks noChangeAspect="1"/>
          </p:cNvPicPr>
          <p:nvPr/>
        </p:nvPicPr>
        <p:blipFill>
          <a:blip r:embed="rId8"/>
          <a:stretch>
            <a:fillRect/>
          </a:stretch>
        </p:blipFill>
        <p:spPr>
          <a:xfrm>
            <a:off x="9523549" y="4019108"/>
            <a:ext cx="2255777" cy="110866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graphicFrame>
        <p:nvGraphicFramePr>
          <p:cNvPr id="2" name="Table 1">
            <a:extLst>
              <a:ext uri="{FF2B5EF4-FFF2-40B4-BE49-F238E27FC236}">
                <a16:creationId xmlns:a16="http://schemas.microsoft.com/office/drawing/2014/main" id="{3568E1A4-2722-F073-A977-44834E5E7279}"/>
              </a:ext>
            </a:extLst>
          </p:cNvPr>
          <p:cNvGraphicFramePr>
            <a:graphicFrameLocks noGrp="1"/>
          </p:cNvGraphicFramePr>
          <p:nvPr>
            <p:extLst>
              <p:ext uri="{D42A27DB-BD31-4B8C-83A1-F6EECF244321}">
                <p14:modId xmlns:p14="http://schemas.microsoft.com/office/powerpoint/2010/main" val="4112418268"/>
              </p:ext>
            </p:extLst>
          </p:nvPr>
        </p:nvGraphicFramePr>
        <p:xfrm>
          <a:off x="2397783" y="1560443"/>
          <a:ext cx="7260056" cy="4667696"/>
        </p:xfrm>
        <a:graphic>
          <a:graphicData uri="http://schemas.openxmlformats.org/drawingml/2006/table">
            <a:tbl>
              <a:tblPr firstRow="1" bandRow="1">
                <a:tableStyleId>{69012ECD-51FC-41F1-AA8D-1B2483CD663E}</a:tableStyleId>
              </a:tblPr>
              <a:tblGrid>
                <a:gridCol w="4282940">
                  <a:extLst>
                    <a:ext uri="{9D8B030D-6E8A-4147-A177-3AD203B41FA5}">
                      <a16:colId xmlns:a16="http://schemas.microsoft.com/office/drawing/2014/main" val="2110431104"/>
                    </a:ext>
                  </a:extLst>
                </a:gridCol>
                <a:gridCol w="2977116">
                  <a:extLst>
                    <a:ext uri="{9D8B030D-6E8A-4147-A177-3AD203B41FA5}">
                      <a16:colId xmlns:a16="http://schemas.microsoft.com/office/drawing/2014/main" val="3491784215"/>
                    </a:ext>
                  </a:extLst>
                </a:gridCol>
              </a:tblGrid>
              <a:tr h="583462">
                <a:tc>
                  <a:txBody>
                    <a:bodyPr/>
                    <a:lstStyle/>
                    <a:p>
                      <a:pPr algn="ctr"/>
                      <a:r>
                        <a:rPr lang="en-US" dirty="0"/>
                        <a:t>INDEX </a:t>
                      </a:r>
                      <a:endParaRPr lang="en-A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b="0" dirty="0"/>
                        <a:t>Slide Number</a:t>
                      </a:r>
                      <a:endParaRPr lang="en-AE"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926865830"/>
                  </a:ext>
                </a:extLst>
              </a:tr>
              <a:tr h="583462">
                <a:tc>
                  <a:txBody>
                    <a:bodyPr/>
                    <a:lstStyle/>
                    <a:p>
                      <a:pPr>
                        <a:lnSpc>
                          <a:spcPct val="100000"/>
                        </a:lnSpc>
                        <a:spcBef>
                          <a:spcPts val="1400"/>
                        </a:spcBef>
                      </a:pPr>
                      <a:r>
                        <a:rPr lang="en-US" sz="1800" dirty="0">
                          <a:solidFill>
                            <a:schemeClr val="accent3">
                              <a:lumMod val="25000"/>
                            </a:schemeClr>
                          </a:solidFill>
                        </a:rPr>
                        <a:t>Executive Summary</a:t>
                      </a:r>
                      <a:endParaRPr lang="en-US" sz="1800" dirty="0">
                        <a:solidFill>
                          <a:schemeClr val="accent3">
                            <a:lumMod val="25000"/>
                          </a:schemeClr>
                        </a:solidFill>
                        <a:latin typeface="Abad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3</a:t>
                      </a:r>
                      <a:endParaRPr lang="en-A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395061"/>
                  </a:ext>
                </a:extLst>
              </a:tr>
              <a:tr h="5834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rPr>
                        <a:t>Introduction</a:t>
                      </a:r>
                      <a:endParaRPr lang="en-US" sz="1800" dirty="0">
                        <a:solidFill>
                          <a:schemeClr val="accent3">
                            <a:lumMod val="25000"/>
                          </a:schemeClr>
                        </a:solidFill>
                        <a:latin typeface="Abad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4</a:t>
                      </a:r>
                      <a:endParaRPr lang="en-A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4121946"/>
                  </a:ext>
                </a:extLst>
              </a:tr>
              <a:tr h="5834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rPr>
                        <a:t>Methodology</a:t>
                      </a:r>
                      <a:endParaRPr lang="en-US" sz="1800" dirty="0">
                        <a:solidFill>
                          <a:schemeClr val="accent3">
                            <a:lumMod val="25000"/>
                          </a:schemeClr>
                        </a:solidFill>
                        <a:latin typeface="Abad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5</a:t>
                      </a:r>
                      <a:endParaRPr lang="en-A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8403974"/>
                  </a:ext>
                </a:extLst>
              </a:tr>
              <a:tr h="5834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rPr>
                        <a:t>Insights Drawn from EDA </a:t>
                      </a:r>
                      <a:endParaRPr lang="en-US" sz="1800" dirty="0">
                        <a:solidFill>
                          <a:schemeClr val="accent3">
                            <a:lumMod val="25000"/>
                          </a:schemeClr>
                        </a:solidFill>
                        <a:latin typeface="Abad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19</a:t>
                      </a:r>
                      <a:endParaRPr lang="en-A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8000331"/>
                  </a:ext>
                </a:extLst>
              </a:tr>
              <a:tr h="5834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rPr>
                        <a:t>Launch Sites Proximities Analysis</a:t>
                      </a:r>
                      <a:endParaRPr lang="en-US" sz="1800" dirty="0">
                        <a:solidFill>
                          <a:schemeClr val="accent3">
                            <a:lumMod val="25000"/>
                          </a:schemeClr>
                        </a:solidFill>
                        <a:latin typeface="Abad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36</a:t>
                      </a:r>
                      <a:endParaRPr lang="en-A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7356944"/>
                  </a:ext>
                </a:extLst>
              </a:tr>
              <a:tr h="5834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rPr>
                        <a:t>Predictive Analysis (classification)</a:t>
                      </a:r>
                      <a:endParaRPr lang="en-US" sz="1800" dirty="0">
                        <a:solidFill>
                          <a:schemeClr val="accent3">
                            <a:lumMod val="25000"/>
                          </a:schemeClr>
                        </a:solidFill>
                        <a:latin typeface="Abad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40</a:t>
                      </a:r>
                      <a:endParaRPr lang="en-A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0279446"/>
                  </a:ext>
                </a:extLst>
              </a:tr>
              <a:tr h="5834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rPr>
                        <a:t>Appendix</a:t>
                      </a:r>
                      <a:endParaRPr lang="en-US" sz="1800" dirty="0">
                        <a:solidFill>
                          <a:schemeClr val="accent3">
                            <a:lumMod val="25000"/>
                          </a:schemeClr>
                        </a:solidFill>
                        <a:latin typeface="Abad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t>42</a:t>
                      </a:r>
                      <a:endParaRPr lang="en-A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0338465"/>
                  </a:ext>
                </a:extLst>
              </a:tr>
            </a:tbl>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02A316C-914B-D814-ED5D-92B5DB38FA16}"/>
              </a:ext>
            </a:extLst>
          </p:cNvPr>
          <p:cNvPicPr>
            <a:picLocks noChangeAspect="1"/>
          </p:cNvPicPr>
          <p:nvPr/>
        </p:nvPicPr>
        <p:blipFill>
          <a:blip r:embed="rId3"/>
          <a:stretch>
            <a:fillRect/>
          </a:stretch>
        </p:blipFill>
        <p:spPr>
          <a:xfrm>
            <a:off x="744934" y="2332521"/>
            <a:ext cx="10702131" cy="21929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197BF097-F095-73D2-0344-AD3BC6266110}"/>
              </a:ext>
            </a:extLst>
          </p:cNvPr>
          <p:cNvPicPr>
            <a:picLocks noChangeAspect="1"/>
          </p:cNvPicPr>
          <p:nvPr/>
        </p:nvPicPr>
        <p:blipFill>
          <a:blip r:embed="rId3"/>
          <a:stretch>
            <a:fillRect/>
          </a:stretch>
        </p:blipFill>
        <p:spPr>
          <a:xfrm>
            <a:off x="3218479" y="2116564"/>
            <a:ext cx="5618664" cy="39090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63552" y="2641257"/>
            <a:ext cx="3932238" cy="111828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Bar chart showcases that Orbits’ ES-L1, GEO, HEO, and SSO have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95D1B92A-2A92-A941-47CB-F3D8FAB25DC1}"/>
              </a:ext>
            </a:extLst>
          </p:cNvPr>
          <p:cNvPicPr>
            <a:picLocks noChangeAspect="1"/>
          </p:cNvPicPr>
          <p:nvPr/>
        </p:nvPicPr>
        <p:blipFill>
          <a:blip r:embed="rId3"/>
          <a:stretch>
            <a:fillRect/>
          </a:stretch>
        </p:blipFill>
        <p:spPr>
          <a:xfrm>
            <a:off x="6202326" y="1674872"/>
            <a:ext cx="4826122" cy="406858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8D20FB0-F028-43D7-ECAB-8BCF122519B3}"/>
                  </a:ext>
                </a:extLst>
              </p14:cNvPr>
              <p14:cNvContentPartPr/>
              <p14:nvPr/>
            </p14:nvContentPartPr>
            <p14:xfrm>
              <a:off x="2876609" y="4066861"/>
              <a:ext cx="2284200" cy="1308960"/>
            </p14:xfrm>
          </p:contentPart>
        </mc:Choice>
        <mc:Fallback xmlns="">
          <p:pic>
            <p:nvPicPr>
              <p:cNvPr id="7" name="Ink 6">
                <a:extLst>
                  <a:ext uri="{FF2B5EF4-FFF2-40B4-BE49-F238E27FC236}">
                    <a16:creationId xmlns:a16="http://schemas.microsoft.com/office/drawing/2014/main" id="{38D20FB0-F028-43D7-ECAB-8BCF122519B3}"/>
                  </a:ext>
                </a:extLst>
              </p:cNvPr>
              <p:cNvPicPr/>
              <p:nvPr/>
            </p:nvPicPr>
            <p:blipFill>
              <a:blip r:embed="rId5"/>
              <a:stretch>
                <a:fillRect/>
              </a:stretch>
            </p:blipFill>
            <p:spPr>
              <a:xfrm>
                <a:off x="2870489" y="4060741"/>
                <a:ext cx="2296440" cy="132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37592C14-CE50-6317-BFAF-FE5955E24095}"/>
                  </a:ext>
                </a:extLst>
              </p14:cNvPr>
              <p14:cNvContentPartPr/>
              <p14:nvPr/>
            </p14:nvContentPartPr>
            <p14:xfrm>
              <a:off x="5014109" y="4687141"/>
              <a:ext cx="214920" cy="342720"/>
            </p14:xfrm>
          </p:contentPart>
        </mc:Choice>
        <mc:Fallback xmlns="">
          <p:pic>
            <p:nvPicPr>
              <p:cNvPr id="15" name="Ink 14">
                <a:extLst>
                  <a:ext uri="{FF2B5EF4-FFF2-40B4-BE49-F238E27FC236}">
                    <a16:creationId xmlns:a16="http://schemas.microsoft.com/office/drawing/2014/main" id="{37592C14-CE50-6317-BFAF-FE5955E24095}"/>
                  </a:ext>
                </a:extLst>
              </p:cNvPr>
              <p:cNvPicPr/>
              <p:nvPr/>
            </p:nvPicPr>
            <p:blipFill>
              <a:blip r:embed="rId7"/>
              <a:stretch>
                <a:fillRect/>
              </a:stretch>
            </p:blipFill>
            <p:spPr>
              <a:xfrm>
                <a:off x="5007989" y="4681021"/>
                <a:ext cx="227160" cy="354960"/>
              </a:xfrm>
              <a:prstGeom prst="rect">
                <a:avLst/>
              </a:prstGeom>
            </p:spPr>
          </p:pic>
        </mc:Fallback>
      </mc:AlternateContent>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3053" y="1766544"/>
            <a:ext cx="4078436" cy="41148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marL="0" indent="0">
              <a:lnSpc>
                <a:spcPct val="100000"/>
              </a:lnSpc>
              <a:spcBef>
                <a:spcPts val="1400"/>
              </a:spcBef>
              <a:buNone/>
            </a:pPr>
            <a:r>
              <a:rPr lang="en-US" sz="2000" dirty="0">
                <a:latin typeface="Abadi" panose="020B0604020104020204" pitchFamily="34" charset="0"/>
              </a:rPr>
              <a:t>This scatterplot shows SpaceX's mission evolution over time, with early flights concentrated in LEO and ISS orbits, then diversifying to include GTO missions in the middle range, and VLEO missions dominating later flights. The two classes (blue and orange) show distinct patterns across different orbit types and flight numbers, likely representing different mission outcomes or booster configurations.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A5662681-A403-4B93-61EE-45AF9BC7E188}"/>
              </a:ext>
            </a:extLst>
          </p:cNvPr>
          <p:cNvPicPr>
            <a:picLocks noChangeAspect="1"/>
          </p:cNvPicPr>
          <p:nvPr/>
        </p:nvPicPr>
        <p:blipFill>
          <a:blip r:embed="rId3"/>
          <a:stretch>
            <a:fillRect/>
          </a:stretch>
        </p:blipFill>
        <p:spPr>
          <a:xfrm>
            <a:off x="5594913" y="1766544"/>
            <a:ext cx="5562600" cy="4114800"/>
          </a:xfrm>
          <a:prstGeom prst="rect">
            <a:avLst/>
          </a:prstGeom>
        </p:spPr>
      </p:pic>
      <p:grpSp>
        <p:nvGrpSpPr>
          <p:cNvPr id="13" name="Group 12">
            <a:extLst>
              <a:ext uri="{FF2B5EF4-FFF2-40B4-BE49-F238E27FC236}">
                <a16:creationId xmlns:a16="http://schemas.microsoft.com/office/drawing/2014/main" id="{48A8913D-B9C1-62CD-F0B8-75A0E3D58D73}"/>
              </a:ext>
            </a:extLst>
          </p:cNvPr>
          <p:cNvGrpSpPr/>
          <p:nvPr/>
        </p:nvGrpSpPr>
        <p:grpSpPr>
          <a:xfrm>
            <a:off x="3658169" y="5462046"/>
            <a:ext cx="1811160" cy="959040"/>
            <a:chOff x="3658169" y="5462046"/>
            <a:chExt cx="1811160" cy="95904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00EE3714-C5FB-19A4-20F1-8D5B5C6A8AC1}"/>
                    </a:ext>
                  </a:extLst>
                </p14:cNvPr>
                <p14:cNvContentPartPr/>
                <p14:nvPr/>
              </p14:nvContentPartPr>
              <p14:xfrm>
                <a:off x="3658169" y="5462046"/>
                <a:ext cx="1751400" cy="959040"/>
              </p14:xfrm>
            </p:contentPart>
          </mc:Choice>
          <mc:Fallback xmlns="">
            <p:pic>
              <p:nvPicPr>
                <p:cNvPr id="11" name="Ink 10">
                  <a:extLst>
                    <a:ext uri="{FF2B5EF4-FFF2-40B4-BE49-F238E27FC236}">
                      <a16:creationId xmlns:a16="http://schemas.microsoft.com/office/drawing/2014/main" id="{00EE3714-C5FB-19A4-20F1-8D5B5C6A8AC1}"/>
                    </a:ext>
                  </a:extLst>
                </p:cNvPr>
                <p:cNvPicPr/>
                <p:nvPr/>
              </p:nvPicPr>
              <p:blipFill>
                <a:blip r:embed="rId5"/>
                <a:stretch>
                  <a:fillRect/>
                </a:stretch>
              </p:blipFill>
              <p:spPr>
                <a:xfrm>
                  <a:off x="3652049" y="5455926"/>
                  <a:ext cx="1763640" cy="97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1582295-8C65-51EC-BD0D-342CBE34211D}"/>
                    </a:ext>
                  </a:extLst>
                </p14:cNvPr>
                <p14:cNvContentPartPr/>
                <p14:nvPr/>
              </p14:nvContentPartPr>
              <p14:xfrm>
                <a:off x="5220209" y="6100326"/>
                <a:ext cx="249120" cy="317160"/>
              </p14:xfrm>
            </p:contentPart>
          </mc:Choice>
          <mc:Fallback xmlns="">
            <p:pic>
              <p:nvPicPr>
                <p:cNvPr id="12" name="Ink 11">
                  <a:extLst>
                    <a:ext uri="{FF2B5EF4-FFF2-40B4-BE49-F238E27FC236}">
                      <a16:creationId xmlns:a16="http://schemas.microsoft.com/office/drawing/2014/main" id="{A1582295-8C65-51EC-BD0D-342CBE34211D}"/>
                    </a:ext>
                  </a:extLst>
                </p:cNvPr>
                <p:cNvPicPr/>
                <p:nvPr/>
              </p:nvPicPr>
              <p:blipFill>
                <a:blip r:embed="rId7"/>
                <a:stretch>
                  <a:fillRect/>
                </a:stretch>
              </p:blipFill>
              <p:spPr>
                <a:xfrm>
                  <a:off x="5214089" y="6094206"/>
                  <a:ext cx="261360" cy="32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1526674A-5ECA-6B7B-53B8-1446A3CFD603}"/>
                  </a:ext>
                </a:extLst>
              </p14:cNvPr>
              <p14:cNvContentPartPr/>
              <p14:nvPr/>
            </p14:nvContentPartPr>
            <p14:xfrm>
              <a:off x="-1169791" y="3806406"/>
              <a:ext cx="360" cy="360"/>
            </p14:xfrm>
          </p:contentPart>
        </mc:Choice>
        <mc:Fallback xmlns="">
          <p:pic>
            <p:nvPicPr>
              <p:cNvPr id="14" name="Ink 13">
                <a:extLst>
                  <a:ext uri="{FF2B5EF4-FFF2-40B4-BE49-F238E27FC236}">
                    <a16:creationId xmlns:a16="http://schemas.microsoft.com/office/drawing/2014/main" id="{1526674A-5ECA-6B7B-53B8-1446A3CFD603}"/>
                  </a:ext>
                </a:extLst>
              </p:cNvPr>
              <p:cNvPicPr/>
              <p:nvPr/>
            </p:nvPicPr>
            <p:blipFill>
              <a:blip r:embed="rId9"/>
              <a:stretch>
                <a:fillRect/>
              </a:stretch>
            </p:blipFill>
            <p:spPr>
              <a:xfrm>
                <a:off x="-1175911" y="3800286"/>
                <a:ext cx="12600" cy="12600"/>
              </a:xfrm>
              <a:prstGeom prst="rect">
                <a:avLst/>
              </a:prstGeom>
            </p:spPr>
          </p:pic>
        </mc:Fallback>
      </mc:AlternateContent>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5932" y="2839752"/>
            <a:ext cx="4461209" cy="339710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20000"/>
          </a:bodyPr>
          <a:lstStyle/>
          <a:p>
            <a:pPr marL="0" indent="0">
              <a:lnSpc>
                <a:spcPct val="100000"/>
              </a:lnSpc>
              <a:spcBef>
                <a:spcPts val="1400"/>
              </a:spcBef>
              <a:buNone/>
            </a:pPr>
            <a:r>
              <a:rPr lang="en-US" sz="2400" dirty="0">
                <a:latin typeface="Abadi" panose="020B0604020104020204" pitchFamily="34" charset="0"/>
              </a:rPr>
              <a:t>This scatterplot reveals that payload mass varies significantly by orbit type, with ISS missions clustering around 2,000-3,000 kg, GTO missions ranging from 3,000-8,000 kg, and VLEO missions carrying the heaviest payloads at 14,000-16,000 kg. Class 1 (orange) dominates most orbit types except for a few Class 0 (blue) missions in LEO, PO, GTO, MEO, and SO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91B082B-E257-1F85-7F82-DF1CBEEE2A78}"/>
              </a:ext>
            </a:extLst>
          </p:cNvPr>
          <p:cNvPicPr>
            <a:picLocks noChangeAspect="1"/>
          </p:cNvPicPr>
          <p:nvPr/>
        </p:nvPicPr>
        <p:blipFill>
          <a:blip r:embed="rId3"/>
          <a:stretch>
            <a:fillRect/>
          </a:stretch>
        </p:blipFill>
        <p:spPr>
          <a:xfrm>
            <a:off x="6333354" y="1844749"/>
            <a:ext cx="5249757" cy="3811588"/>
          </a:xfrm>
          <a:prstGeom prst="rect">
            <a:avLst/>
          </a:prstGeom>
        </p:spPr>
      </p:pic>
      <p:grpSp>
        <p:nvGrpSpPr>
          <p:cNvPr id="12" name="Group 11">
            <a:extLst>
              <a:ext uri="{FF2B5EF4-FFF2-40B4-BE49-F238E27FC236}">
                <a16:creationId xmlns:a16="http://schemas.microsoft.com/office/drawing/2014/main" id="{A60B1ED0-C07B-61F9-6A74-6D495FA911C9}"/>
              </a:ext>
            </a:extLst>
          </p:cNvPr>
          <p:cNvGrpSpPr/>
          <p:nvPr/>
        </p:nvGrpSpPr>
        <p:grpSpPr>
          <a:xfrm>
            <a:off x="3642689" y="1740006"/>
            <a:ext cx="2111052" cy="929520"/>
            <a:chOff x="3642689" y="1740006"/>
            <a:chExt cx="2111052" cy="92952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8A5DCEB-D587-5A63-8587-39889A635B6B}"/>
                    </a:ext>
                  </a:extLst>
                </p14:cNvPr>
                <p14:cNvContentPartPr/>
                <p14:nvPr/>
              </p14:nvContentPartPr>
              <p14:xfrm>
                <a:off x="3642689" y="1858806"/>
                <a:ext cx="2048040" cy="810720"/>
              </p14:xfrm>
            </p:contentPart>
          </mc:Choice>
          <mc:Fallback xmlns="">
            <p:pic>
              <p:nvPicPr>
                <p:cNvPr id="10" name="Ink 9">
                  <a:extLst>
                    <a:ext uri="{FF2B5EF4-FFF2-40B4-BE49-F238E27FC236}">
                      <a16:creationId xmlns:a16="http://schemas.microsoft.com/office/drawing/2014/main" id="{B8A5DCEB-D587-5A63-8587-39889A635B6B}"/>
                    </a:ext>
                  </a:extLst>
                </p:cNvPr>
                <p:cNvPicPr/>
                <p:nvPr/>
              </p:nvPicPr>
              <p:blipFill>
                <a:blip r:embed="rId5"/>
                <a:stretch>
                  <a:fillRect/>
                </a:stretch>
              </p:blipFill>
              <p:spPr>
                <a:xfrm>
                  <a:off x="3636569" y="1852686"/>
                  <a:ext cx="206028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EB4766E-0D93-6E88-FBFC-3A395B0DCE7F}"/>
                    </a:ext>
                  </a:extLst>
                </p14:cNvPr>
                <p14:cNvContentPartPr/>
                <p14:nvPr/>
              </p14:nvContentPartPr>
              <p14:xfrm>
                <a:off x="5237141" y="1740006"/>
                <a:ext cx="516600" cy="434160"/>
              </p14:xfrm>
            </p:contentPart>
          </mc:Choice>
          <mc:Fallback xmlns="">
            <p:pic>
              <p:nvPicPr>
                <p:cNvPr id="11" name="Ink 10">
                  <a:extLst>
                    <a:ext uri="{FF2B5EF4-FFF2-40B4-BE49-F238E27FC236}">
                      <a16:creationId xmlns:a16="http://schemas.microsoft.com/office/drawing/2014/main" id="{2EB4766E-0D93-6E88-FBFC-3A395B0DCE7F}"/>
                    </a:ext>
                  </a:extLst>
                </p:cNvPr>
                <p:cNvPicPr/>
                <p:nvPr/>
              </p:nvPicPr>
              <p:blipFill>
                <a:blip r:embed="rId7"/>
                <a:stretch>
                  <a:fillRect/>
                </a:stretch>
              </p:blipFill>
              <p:spPr>
                <a:xfrm>
                  <a:off x="5231021" y="1733886"/>
                  <a:ext cx="528840" cy="446400"/>
                </a:xfrm>
                <a:prstGeom prst="rect">
                  <a:avLst/>
                </a:prstGeom>
              </p:spPr>
            </p:pic>
          </mc:Fallback>
        </mc:AlternateContent>
      </p:gr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79804" y="2008568"/>
            <a:ext cx="5656521" cy="261659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85000" lnSpcReduction="10000"/>
          </a:bodyPr>
          <a:lstStyle/>
          <a:p>
            <a:pPr marL="0" indent="0">
              <a:lnSpc>
                <a:spcPct val="100000"/>
              </a:lnSpc>
              <a:spcBef>
                <a:spcPts val="1400"/>
              </a:spcBef>
              <a:buNone/>
            </a:pPr>
            <a:r>
              <a:rPr lang="en-US" sz="2400" dirty="0">
                <a:latin typeface="Abadi" panose="020B0604020104020204" pitchFamily="34" charset="0"/>
              </a:rPr>
              <a:t>This line chart shows SpaceX's launch success rate dramatically improved over time, starting at 0% from 2010-2013, then jumping to about 33% in 2014-2015, reaching a peak of roughly 90% in 2019 before settling around 83% in 2020. The data reveals a clear learning curve with SpaceX achieving consistently high success rates (60-90%) from 2016 onward after several years of early failures.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90087E4-94BD-E255-BEAF-2579C5FBDE52}"/>
              </a:ext>
            </a:extLst>
          </p:cNvPr>
          <p:cNvPicPr>
            <a:picLocks noChangeAspect="1"/>
          </p:cNvPicPr>
          <p:nvPr/>
        </p:nvPicPr>
        <p:blipFill>
          <a:blip r:embed="rId3"/>
          <a:stretch>
            <a:fillRect/>
          </a:stretch>
        </p:blipFill>
        <p:spPr>
          <a:xfrm>
            <a:off x="1003928" y="2391280"/>
            <a:ext cx="4227302" cy="3548846"/>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A153D74D-B006-91FA-51EE-998F27F5B2D6}"/>
                  </a:ext>
                </a:extLst>
              </p14:cNvPr>
              <p14:cNvContentPartPr/>
              <p14:nvPr/>
            </p14:nvContentPartPr>
            <p14:xfrm>
              <a:off x="6177449" y="4949046"/>
              <a:ext cx="3083400" cy="1078920"/>
            </p14:xfrm>
          </p:contentPart>
        </mc:Choice>
        <mc:Fallback xmlns="">
          <p:pic>
            <p:nvPicPr>
              <p:cNvPr id="12" name="Ink 11">
                <a:extLst>
                  <a:ext uri="{FF2B5EF4-FFF2-40B4-BE49-F238E27FC236}">
                    <a16:creationId xmlns:a16="http://schemas.microsoft.com/office/drawing/2014/main" id="{A153D74D-B006-91FA-51EE-998F27F5B2D6}"/>
                  </a:ext>
                </a:extLst>
              </p:cNvPr>
              <p:cNvPicPr/>
              <p:nvPr/>
            </p:nvPicPr>
            <p:blipFill>
              <a:blip r:embed="rId5"/>
              <a:stretch>
                <a:fillRect/>
              </a:stretch>
            </p:blipFill>
            <p:spPr>
              <a:xfrm>
                <a:off x="6171329" y="4942926"/>
                <a:ext cx="3095640" cy="109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B3CCE40-8EF4-E909-355E-71B652FF0B45}"/>
                  </a:ext>
                </a:extLst>
              </p14:cNvPr>
              <p14:cNvContentPartPr/>
              <p14:nvPr/>
            </p14:nvContentPartPr>
            <p14:xfrm>
              <a:off x="6155129" y="5571486"/>
              <a:ext cx="217800" cy="368640"/>
            </p14:xfrm>
          </p:contentPart>
        </mc:Choice>
        <mc:Fallback xmlns="">
          <p:pic>
            <p:nvPicPr>
              <p:cNvPr id="13" name="Ink 12">
                <a:extLst>
                  <a:ext uri="{FF2B5EF4-FFF2-40B4-BE49-F238E27FC236}">
                    <a16:creationId xmlns:a16="http://schemas.microsoft.com/office/drawing/2014/main" id="{AB3CCE40-8EF4-E909-355E-71B652FF0B45}"/>
                  </a:ext>
                </a:extLst>
              </p:cNvPr>
              <p:cNvPicPr/>
              <p:nvPr/>
            </p:nvPicPr>
            <p:blipFill>
              <a:blip r:embed="rId7"/>
              <a:stretch>
                <a:fillRect/>
              </a:stretch>
            </p:blipFill>
            <p:spPr>
              <a:xfrm>
                <a:off x="6149009" y="5565366"/>
                <a:ext cx="230040" cy="380880"/>
              </a:xfrm>
              <a:prstGeom prst="rect">
                <a:avLst/>
              </a:prstGeom>
            </p:spPr>
          </p:pic>
        </mc:Fallback>
      </mc:AlternateContent>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CB0FC32-EEDB-2292-CF6F-808FED8C28B1}"/>
              </a:ext>
            </a:extLst>
          </p:cNvPr>
          <p:cNvPicPr>
            <a:picLocks noChangeAspect="1"/>
          </p:cNvPicPr>
          <p:nvPr/>
        </p:nvPicPr>
        <p:blipFill>
          <a:blip r:embed="rId3"/>
          <a:stretch>
            <a:fillRect/>
          </a:stretch>
        </p:blipFill>
        <p:spPr>
          <a:xfrm>
            <a:off x="5076615" y="2965879"/>
            <a:ext cx="2038769" cy="286085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6022504-123D-8DD8-33D3-A12069DDC19C}"/>
              </a:ext>
            </a:extLst>
          </p:cNvPr>
          <p:cNvPicPr>
            <a:picLocks noChangeAspect="1"/>
          </p:cNvPicPr>
          <p:nvPr/>
        </p:nvPicPr>
        <p:blipFill>
          <a:blip r:embed="rId3"/>
          <a:stretch>
            <a:fillRect/>
          </a:stretch>
        </p:blipFill>
        <p:spPr>
          <a:xfrm>
            <a:off x="738557" y="3429000"/>
            <a:ext cx="10683433" cy="139936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 </a:t>
            </a:r>
            <a:r>
              <a:rPr lang="en-US" dirty="0"/>
              <a:t>%</a:t>
            </a:r>
            <a:r>
              <a:rPr lang="en-US" dirty="0" err="1"/>
              <a:t>sql</a:t>
            </a:r>
            <a:r>
              <a:rPr lang="en-US" dirty="0"/>
              <a:t> SELECT SUM(PAYLOAD_MASS__KG_) AS </a:t>
            </a:r>
            <a:r>
              <a:rPr lang="en-US" dirty="0" err="1"/>
              <a:t>TotalPayloadMass</a:t>
            </a:r>
            <a:r>
              <a:rPr lang="en-US" dirty="0"/>
              <a:t> FROM SPACEXTABLE WHERE Customer = 'NASA (CRS)'</a:t>
            </a:r>
            <a:br>
              <a:rPr lang="en-US" dirty="0"/>
            </a:b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73ECD2-8839-393B-2082-7AFF7728F180}"/>
              </a:ext>
            </a:extLst>
          </p:cNvPr>
          <p:cNvPicPr>
            <a:picLocks noChangeAspect="1"/>
          </p:cNvPicPr>
          <p:nvPr/>
        </p:nvPicPr>
        <p:blipFill>
          <a:blip r:embed="rId3"/>
          <a:stretch>
            <a:fillRect/>
          </a:stretch>
        </p:blipFill>
        <p:spPr>
          <a:xfrm>
            <a:off x="5343420" y="3548373"/>
            <a:ext cx="1925892" cy="9385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dirty="0"/>
              <a:t>%</a:t>
            </a:r>
            <a:r>
              <a:rPr lang="en-US" dirty="0" err="1"/>
              <a:t>sql</a:t>
            </a:r>
            <a:r>
              <a:rPr lang="en-US" dirty="0"/>
              <a:t> select AVG(PAYLOAD_MASS__KG_) AS </a:t>
            </a:r>
            <a:r>
              <a:rPr lang="en-US" dirty="0" err="1"/>
              <a:t>AveragePayloadMass</a:t>
            </a:r>
            <a:r>
              <a:rPr lang="en-US" dirty="0"/>
              <a:t> from SPACEXTABLE where </a:t>
            </a:r>
            <a:r>
              <a:rPr lang="en-US" dirty="0" err="1"/>
              <a:t>Booster_Version</a:t>
            </a:r>
            <a:r>
              <a:rPr lang="en-US" dirty="0"/>
              <a:t> LIKE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139FB7E-027B-A785-0240-B9DAB34127E4}"/>
              </a:ext>
            </a:extLst>
          </p:cNvPr>
          <p:cNvPicPr>
            <a:picLocks noChangeAspect="1"/>
          </p:cNvPicPr>
          <p:nvPr/>
        </p:nvPicPr>
        <p:blipFill>
          <a:blip r:embed="rId3"/>
          <a:stretch>
            <a:fillRect/>
          </a:stretch>
        </p:blipFill>
        <p:spPr>
          <a:xfrm>
            <a:off x="4973138" y="3636825"/>
            <a:ext cx="2245723" cy="119035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8B8A128B-E400-B81E-3793-BA4D38FCA9F0}"/>
              </a:ext>
            </a:extLst>
          </p:cNvPr>
          <p:cNvSpPr txBox="1"/>
          <p:nvPr/>
        </p:nvSpPr>
        <p:spPr>
          <a:xfrm>
            <a:off x="912389" y="1458876"/>
            <a:ext cx="10230843" cy="5293757"/>
          </a:xfrm>
          <a:prstGeom prst="rect">
            <a:avLst/>
          </a:prstGeom>
          <a:noFill/>
        </p:spPr>
        <p:txBody>
          <a:bodyPr wrap="square" rtlCol="0">
            <a:spAutoFit/>
          </a:bodyPr>
          <a:lstStyle/>
          <a:p>
            <a:r>
              <a:rPr lang="en-US" sz="2000" dirty="0">
                <a:latin typeface="Abadi" panose="020B0604020104020204" pitchFamily="34" charset="0"/>
              </a:rPr>
              <a:t>This project aims to predict the success of SpaceX Falcon 9 first-stage landings using historical data, helping estimate potential cost savings from reusability. Data was collected via the SpaceX REST API and web scraping from Wikipedia, then cleaned, wrangled, and enriched for analysis.</a:t>
            </a:r>
          </a:p>
          <a:p>
            <a:r>
              <a:rPr lang="en-US" sz="2000" dirty="0">
                <a:latin typeface="Abadi" panose="020B0604020104020204" pitchFamily="34" charset="0"/>
              </a:rPr>
              <a:t>Key insights were derived using SQL, and Folium. Classification models (Logistic Regression, SVM, Decision Tree, KNN) were trained and optimized with </a:t>
            </a:r>
            <a:r>
              <a:rPr lang="en-US" sz="2000" dirty="0" err="1">
                <a:latin typeface="Abadi" panose="020B0604020104020204" pitchFamily="34" charset="0"/>
              </a:rPr>
              <a:t>GridSearchCV</a:t>
            </a:r>
            <a:r>
              <a:rPr lang="en-US" sz="2000" dirty="0">
                <a:latin typeface="Abadi" panose="020B0604020104020204" pitchFamily="34" charset="0"/>
              </a:rPr>
              <a:t>. The best-performing model achieved high accuracy in predicting landing outcomes.</a:t>
            </a:r>
          </a:p>
          <a:p>
            <a:endParaRPr lang="en-US" sz="2000" dirty="0">
              <a:latin typeface="Abadi" panose="020B0604020104020204" pitchFamily="34" charset="0"/>
            </a:endParaRPr>
          </a:p>
          <a:p>
            <a:r>
              <a:rPr lang="en-US" sz="2000" dirty="0">
                <a:latin typeface="Abadi" panose="020B0604020104020204" pitchFamily="34" charset="0"/>
              </a:rPr>
              <a:t>Findings:</a:t>
            </a:r>
          </a:p>
          <a:p>
            <a:pPr marL="342900" indent="-342900">
              <a:buFont typeface="Wingdings" panose="05000000000000000000" pitchFamily="2" charset="2"/>
              <a:buChar char="§"/>
            </a:pPr>
            <a:r>
              <a:rPr lang="en-US" sz="2000" dirty="0">
                <a:latin typeface="Abadi" panose="020B0604020104020204" pitchFamily="34" charset="0"/>
              </a:rPr>
              <a:t>Success rates improved from 0% (2010) to ~90% (2019)</a:t>
            </a:r>
          </a:p>
          <a:p>
            <a:pPr marL="342900" indent="-342900">
              <a:buFont typeface="Wingdings" panose="05000000000000000000" pitchFamily="2" charset="2"/>
              <a:buChar char="§"/>
            </a:pPr>
            <a:r>
              <a:rPr lang="en-US" sz="2000" dirty="0">
                <a:latin typeface="Abadi" panose="020B0604020104020204" pitchFamily="34" charset="0"/>
              </a:rPr>
              <a:t>GEO, SSO, and VLEO orbits had the highest landing success</a:t>
            </a:r>
          </a:p>
          <a:p>
            <a:pPr marL="342900" indent="-342900">
              <a:buFont typeface="Wingdings" panose="05000000000000000000" pitchFamily="2" charset="2"/>
              <a:buChar char="§"/>
            </a:pPr>
            <a:r>
              <a:rPr lang="en-US" sz="2000" dirty="0">
                <a:latin typeface="Abadi" panose="020B0604020104020204" pitchFamily="34" charset="0"/>
              </a:rPr>
              <a:t>Heavier payloads (esp. VLEO) correlated with successful landings</a:t>
            </a:r>
          </a:p>
          <a:p>
            <a:pPr marL="342900" indent="-342900">
              <a:buFont typeface="Wingdings" panose="05000000000000000000" pitchFamily="2" charset="2"/>
              <a:buChar char="§"/>
            </a:pPr>
            <a:r>
              <a:rPr lang="en-US" sz="2000" dirty="0">
                <a:latin typeface="Abadi" panose="020B0604020104020204" pitchFamily="34" charset="0"/>
              </a:rPr>
              <a:t>Model predictions can aid cost estimation and strategic bidding</a:t>
            </a:r>
          </a:p>
          <a:p>
            <a:pPr marL="342900" indent="-342900">
              <a:buFont typeface="Wingdings" panose="05000000000000000000" pitchFamily="2" charset="2"/>
              <a:buChar char="§"/>
            </a:pPr>
            <a:endParaRPr lang="en-US" sz="2000" dirty="0">
              <a:latin typeface="Abadi" panose="020B0604020104020204" pitchFamily="34" charset="0"/>
            </a:endParaRPr>
          </a:p>
          <a:p>
            <a:r>
              <a:rPr lang="en-US" sz="2000" dirty="0">
                <a:latin typeface="Abadi" panose="020B0604020104020204" pitchFamily="34" charset="0"/>
              </a:rPr>
              <a:t>This project showcases how data science supports cost-effective, reusable space launch strategies.</a:t>
            </a:r>
          </a:p>
          <a:p>
            <a:endParaRPr lang="en-AE"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a:t>
            </a:r>
            <a:r>
              <a:rPr lang="en-US" dirty="0" err="1"/>
              <a:t>sql</a:t>
            </a:r>
            <a:r>
              <a:rPr lang="en-US" dirty="0"/>
              <a:t> SELECT MIN(Date) AS </a:t>
            </a:r>
            <a:r>
              <a:rPr lang="en-US" dirty="0" err="1"/>
              <a:t>FirstDroneShipLanding</a:t>
            </a:r>
            <a:r>
              <a:rPr lang="en-US" dirty="0"/>
              <a:t> FROM SPACEXTABLE WHERE </a:t>
            </a:r>
            <a:r>
              <a:rPr lang="en-US" dirty="0" err="1"/>
              <a:t>Landing_Outcome</a:t>
            </a:r>
            <a:r>
              <a:rPr lang="en-US" dirty="0"/>
              <a:t> = 'Success (ground pad)'</a:t>
            </a:r>
            <a:br>
              <a:rPr lang="en-US" dirty="0"/>
            </a:b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69BD8CC-755C-3C8D-1EB8-E7A6108359CC}"/>
              </a:ext>
            </a:extLst>
          </p:cNvPr>
          <p:cNvPicPr>
            <a:picLocks noChangeAspect="1"/>
          </p:cNvPicPr>
          <p:nvPr/>
        </p:nvPicPr>
        <p:blipFill>
          <a:blip r:embed="rId3"/>
          <a:stretch>
            <a:fillRect/>
          </a:stretch>
        </p:blipFill>
        <p:spPr>
          <a:xfrm>
            <a:off x="5176709" y="3853819"/>
            <a:ext cx="1838582" cy="8478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solidFill>
                  <a:schemeClr val="accent3">
                    <a:lumMod val="25000"/>
                  </a:schemeClr>
                </a:solidFill>
                <a:latin typeface="Abadi" panose="020B0604020104020204" pitchFamily="34" charset="0"/>
              </a:rPr>
              <a:t> </a:t>
            </a:r>
            <a:r>
              <a:rPr lang="en-US" dirty="0"/>
              <a:t>%</a:t>
            </a:r>
            <a:r>
              <a:rPr lang="en-US" dirty="0" err="1"/>
              <a:t>sql</a:t>
            </a:r>
            <a:r>
              <a:rPr lang="en-US" dirty="0"/>
              <a:t> SELECT </a:t>
            </a:r>
            <a:r>
              <a:rPr lang="en-US" dirty="0" err="1"/>
              <a:t>Booster_Version</a:t>
            </a:r>
            <a:r>
              <a:rPr lang="en-US" dirty="0"/>
              <a:t> FROM SPACEXTABLE WHERE </a:t>
            </a:r>
            <a:r>
              <a:rPr lang="en-US" dirty="0" err="1"/>
              <a:t>Landing_Outcome</a:t>
            </a:r>
            <a:r>
              <a:rPr lang="en-US" dirty="0"/>
              <a:t> = 'Success (drone ship)' AND PAYLOAD_MASS__KG_ BETWEEN 4001 AND 5999</a:t>
            </a:r>
          </a:p>
          <a:p>
            <a:pPr marL="0" indent="0">
              <a:buNone/>
            </a:pP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8A442B4-19C1-0CE6-E2F9-671D4D5030E4}"/>
              </a:ext>
            </a:extLst>
          </p:cNvPr>
          <p:cNvPicPr>
            <a:picLocks noChangeAspect="1"/>
          </p:cNvPicPr>
          <p:nvPr/>
        </p:nvPicPr>
        <p:blipFill>
          <a:blip r:embed="rId3"/>
          <a:stretch>
            <a:fillRect/>
          </a:stretch>
        </p:blipFill>
        <p:spPr>
          <a:xfrm>
            <a:off x="5253989" y="3816884"/>
            <a:ext cx="1684021" cy="182900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a:t>
            </a:r>
            <a:r>
              <a:rPr lang="en-US" dirty="0" err="1"/>
              <a:t>Mission_Outcome</a:t>
            </a:r>
            <a:r>
              <a:rPr lang="en-US" dirty="0"/>
              <a:t>, COUNT(*) AS Total FROM SPACEXTABLE GROUP BY </a:t>
            </a:r>
            <a:r>
              <a:rPr lang="en-US" dirty="0" err="1"/>
              <a:t>Mission_Outcome</a:t>
            </a:r>
            <a:endParaRPr lang="en-US" dirty="0"/>
          </a:p>
          <a:p>
            <a:pPr marL="0" indent="0">
              <a:buNone/>
            </a:pPr>
            <a:br>
              <a:rPr lang="en-US" dirty="0"/>
            </a:b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F94F3B0-3FDC-A18B-C6B8-117DB3FE29E8}"/>
              </a:ext>
            </a:extLst>
          </p:cNvPr>
          <p:cNvPicPr>
            <a:picLocks noChangeAspect="1"/>
          </p:cNvPicPr>
          <p:nvPr/>
        </p:nvPicPr>
        <p:blipFill>
          <a:blip r:embed="rId3"/>
          <a:stretch>
            <a:fillRect/>
          </a:stretch>
        </p:blipFill>
        <p:spPr>
          <a:xfrm>
            <a:off x="4318488" y="3429000"/>
            <a:ext cx="3555024" cy="195107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 </a:t>
            </a:r>
            <a:r>
              <a:rPr lang="en-US" dirty="0"/>
              <a:t>%</a:t>
            </a:r>
            <a:r>
              <a:rPr lang="en-US" dirty="0" err="1"/>
              <a:t>sql</a:t>
            </a:r>
            <a:r>
              <a:rPr lang="en-US" dirty="0"/>
              <a:t> SELECT </a:t>
            </a:r>
            <a:r>
              <a:rPr lang="en-US" dirty="0" err="1"/>
              <a:t>Booster_Version</a:t>
            </a:r>
            <a:r>
              <a:rPr lang="en-US" dirty="0"/>
              <a:t> FROM SPACEXTABLE WHERE PAYLOAD_MASS__KG_ = ( SELECT MAX(PAYLOAD_MASS__KG_) FROM SPACEXTABLE )</a:t>
            </a:r>
          </a:p>
          <a:p>
            <a:pPr marL="0" indent="0">
              <a:buNone/>
            </a:pP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45AD124-1A6A-9B59-75BC-583FE7912438}"/>
              </a:ext>
            </a:extLst>
          </p:cNvPr>
          <p:cNvPicPr>
            <a:picLocks noChangeAspect="1"/>
          </p:cNvPicPr>
          <p:nvPr/>
        </p:nvPicPr>
        <p:blipFill>
          <a:blip r:embed="rId3"/>
          <a:stretch>
            <a:fillRect/>
          </a:stretch>
        </p:blipFill>
        <p:spPr>
          <a:xfrm>
            <a:off x="6780371" y="3081613"/>
            <a:ext cx="1222411" cy="32377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a:t>
            </a:r>
            <a:r>
              <a:rPr lang="en-US" dirty="0" err="1"/>
              <a:t>sql</a:t>
            </a:r>
            <a:r>
              <a:rPr lang="en-US" dirty="0"/>
              <a:t> SELECT </a:t>
            </a:r>
            <a:r>
              <a:rPr lang="en-US" dirty="0" err="1"/>
              <a:t>substr</a:t>
            </a:r>
            <a:r>
              <a:rPr lang="en-US" dirty="0"/>
              <a:t>(Date, 6, 2) AS Month, </a:t>
            </a:r>
            <a:r>
              <a:rPr lang="en-US" dirty="0" err="1"/>
              <a:t>Landing_Outcome,Booster_Version</a:t>
            </a:r>
            <a:r>
              <a:rPr lang="en-US" dirty="0"/>
              <a:t>, </a:t>
            </a:r>
            <a:r>
              <a:rPr lang="en-US" dirty="0" err="1"/>
              <a:t>Launch_Site</a:t>
            </a:r>
            <a:r>
              <a:rPr lang="en-US" dirty="0"/>
              <a:t> FROM SPACEXTABLE WHERE </a:t>
            </a:r>
            <a:r>
              <a:rPr lang="en-US" dirty="0" err="1"/>
              <a:t>substr</a:t>
            </a:r>
            <a:r>
              <a:rPr lang="en-US" dirty="0"/>
              <a:t>(Date, 0, 5) = '2015' AND </a:t>
            </a:r>
            <a:r>
              <a:rPr lang="en-US" dirty="0" err="1"/>
              <a:t>Landing_Outcome</a:t>
            </a:r>
            <a:r>
              <a:rPr lang="en-US" dirty="0"/>
              <a:t> LIKE '%Failure (drone ship)%';</a:t>
            </a:r>
          </a:p>
          <a:p>
            <a:pPr marL="0" indent="0">
              <a:buNone/>
            </a:pPr>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8D72244-75FE-3B3B-1186-3250C9214525}"/>
              </a:ext>
            </a:extLst>
          </p:cNvPr>
          <p:cNvPicPr>
            <a:picLocks noChangeAspect="1"/>
          </p:cNvPicPr>
          <p:nvPr/>
        </p:nvPicPr>
        <p:blipFill>
          <a:blip r:embed="rId3"/>
          <a:stretch>
            <a:fillRect/>
          </a:stretch>
        </p:blipFill>
        <p:spPr>
          <a:xfrm>
            <a:off x="3938286" y="4015762"/>
            <a:ext cx="4315427" cy="10383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a:t>
            </a:r>
            <a:r>
              <a:rPr lang="en-US" dirty="0" err="1"/>
              <a:t>sql</a:t>
            </a:r>
            <a:r>
              <a:rPr lang="en-US" dirty="0"/>
              <a:t> SELECT </a:t>
            </a:r>
            <a:r>
              <a:rPr lang="en-US" dirty="0" err="1"/>
              <a:t>Landing_Outcome</a:t>
            </a:r>
            <a:r>
              <a:rPr lang="en-US" dirty="0"/>
              <a:t>, COUNT(*) AS </a:t>
            </a:r>
            <a:r>
              <a:rPr lang="en-US" dirty="0" err="1"/>
              <a:t>OutcomeCount</a:t>
            </a:r>
            <a:r>
              <a:rPr lang="en-US" dirty="0"/>
              <a:t>, RANK() OVER (ORDER BY COUNT(*) DESC) AS Rank FROM SPACEXTABLE WHERE Date BETWEEN '2010-06-04' AND '2017-03-20' GROUP BY </a:t>
            </a:r>
            <a:r>
              <a:rPr lang="en-US" dirty="0" err="1"/>
              <a:t>Landing_Outcome</a:t>
            </a:r>
            <a:r>
              <a:rPr lang="en-US" dirty="0"/>
              <a:t> ORDER BY </a:t>
            </a:r>
            <a:r>
              <a:rPr lang="en-US" dirty="0" err="1"/>
              <a:t>OutcomeCount</a:t>
            </a:r>
            <a:r>
              <a:rPr lang="en-US" dirty="0"/>
              <a:t> DESC</a:t>
            </a:r>
            <a:br>
              <a:rPr lang="en-US" dirty="0"/>
            </a:b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374DA24-35D1-FCD4-5B3F-A96192C65397}"/>
              </a:ext>
            </a:extLst>
          </p:cNvPr>
          <p:cNvPicPr>
            <a:picLocks noChangeAspect="1"/>
          </p:cNvPicPr>
          <p:nvPr/>
        </p:nvPicPr>
        <p:blipFill>
          <a:blip r:embed="rId3"/>
          <a:stretch>
            <a:fillRect/>
          </a:stretch>
        </p:blipFill>
        <p:spPr>
          <a:xfrm>
            <a:off x="4341650" y="3807470"/>
            <a:ext cx="3372321" cy="261974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Content Placeholder 5">
            <a:extLst>
              <a:ext uri="{FF2B5EF4-FFF2-40B4-BE49-F238E27FC236}">
                <a16:creationId xmlns:a16="http://schemas.microsoft.com/office/drawing/2014/main" id="{08635BAA-663E-12A9-25F5-1E73610F3F62}"/>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1036166"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&lt;</a:t>
            </a:r>
            <a:r>
              <a:rPr lang="en-US" sz="2400" dirty="0"/>
              <a:t> NASA Johnson Space Center at Houston, Texas </a:t>
            </a:r>
            <a:r>
              <a:rPr lang="en-US" sz="2400" dirty="0">
                <a:solidFill>
                  <a:srgbClr val="0B49CB"/>
                </a:solidFill>
                <a:latin typeface="Abadi"/>
              </a:rPr>
              <a:t>&gt;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9FAB398A-0803-A70B-B250-B6FDAFCBEB5F}"/>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&lt;All Launch sites&gt;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9E3CEA90-BB67-9C7F-B9AA-9EAF36B7BDF6}"/>
              </a:ext>
            </a:extLst>
          </p:cNvPr>
          <p:cNvPicPr>
            <a:picLocks noGrp="1" noChangeAspect="1"/>
          </p:cNvPicPr>
          <p:nvPr>
            <p:ph idx="4294967295"/>
          </p:nvPr>
        </p:nvPicPr>
        <p:blipFill>
          <a:blip r:embed="rId3"/>
          <a:stretch>
            <a:fillRect/>
          </a:stretch>
        </p:blipFill>
        <p:spPr>
          <a:xfrm>
            <a:off x="989929" y="1690688"/>
            <a:ext cx="9809251" cy="4922779"/>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&lt;Successful and Failed Launches&gt;</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593418"/>
            <a:ext cx="10624154" cy="2090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project makes predictions about the Falcon 9's successful first stage landing.  On its website, SpaceX promotes Falcon 9 rocket launches, which cost 62 million dollars. Other companies charge up to 165 million dollars per, and SpaceX saves a lot of money by reusing the first stage.  The cost of a launch may therefore be estimated if we can ascertain if the first stage will land.  If a different business want to bid against SpaceX for a rocket launch, they can </a:t>
            </a:r>
            <a:r>
              <a:rPr lang="en-US" sz="2200" dirty="0" err="1">
                <a:solidFill>
                  <a:schemeClr val="accent3">
                    <a:lumMod val="25000"/>
                  </a:schemeClr>
                </a:solidFill>
                <a:latin typeface="Abadi" panose="020B0604020104020204" pitchFamily="34" charset="0"/>
              </a:rPr>
              <a:t>utilise</a:t>
            </a:r>
            <a:r>
              <a:rPr lang="en-US" sz="2200" dirty="0">
                <a:solidFill>
                  <a:schemeClr val="accent3">
                    <a:lumMod val="25000"/>
                  </a:schemeClr>
                </a:solidFill>
                <a:latin typeface="Abadi" panose="020B0604020104020204" pitchFamily="34" charset="0"/>
              </a:rPr>
              <a:t> this information.</a:t>
            </a:r>
          </a:p>
        </p:txBody>
      </p:sp>
      <p:sp>
        <p:nvSpPr>
          <p:cNvPr id="6" name="TextBox 5">
            <a:extLst>
              <a:ext uri="{FF2B5EF4-FFF2-40B4-BE49-F238E27FC236}">
                <a16:creationId xmlns:a16="http://schemas.microsoft.com/office/drawing/2014/main" id="{78BD6518-4FF9-5FEB-18B2-93360362F2F7}"/>
              </a:ext>
            </a:extLst>
          </p:cNvPr>
          <p:cNvSpPr txBox="1"/>
          <p:nvPr/>
        </p:nvSpPr>
        <p:spPr>
          <a:xfrm>
            <a:off x="9037122" y="3621857"/>
            <a:ext cx="1852551" cy="1446550"/>
          </a:xfrm>
          <a:prstGeom prst="rect">
            <a:avLst/>
          </a:prstGeom>
          <a:noFill/>
        </p:spPr>
        <p:txBody>
          <a:bodyPr wrap="square" rtlCol="0">
            <a:spAutoFit/>
          </a:bodyPr>
          <a:lstStyle/>
          <a:p>
            <a:r>
              <a:rPr lang="en-AE" sz="8800" dirty="0"/>
              <a:t>🚀</a:t>
            </a:r>
          </a:p>
        </p:txBody>
      </p:sp>
      <p:sp>
        <p:nvSpPr>
          <p:cNvPr id="7" name="TextBox 6">
            <a:extLst>
              <a:ext uri="{FF2B5EF4-FFF2-40B4-BE49-F238E27FC236}">
                <a16:creationId xmlns:a16="http://schemas.microsoft.com/office/drawing/2014/main" id="{39FD6C93-68A2-ECE2-CDED-177A8C8EC0DA}"/>
              </a:ext>
            </a:extLst>
          </p:cNvPr>
          <p:cNvSpPr txBox="1"/>
          <p:nvPr/>
        </p:nvSpPr>
        <p:spPr>
          <a:xfrm>
            <a:off x="647981" y="3698801"/>
            <a:ext cx="654346" cy="646331"/>
          </a:xfrm>
          <a:prstGeom prst="rect">
            <a:avLst/>
          </a:prstGeom>
          <a:noFill/>
        </p:spPr>
        <p:txBody>
          <a:bodyPr wrap="none" rtlCol="0">
            <a:spAutoFit/>
          </a:bodyPr>
          <a:lstStyle/>
          <a:p>
            <a:r>
              <a:rPr lang="en-AE" sz="3600" dirty="0"/>
              <a:t>⋆｡</a:t>
            </a:r>
          </a:p>
        </p:txBody>
      </p:sp>
      <p:sp>
        <p:nvSpPr>
          <p:cNvPr id="9" name="TextBox 8">
            <a:extLst>
              <a:ext uri="{FF2B5EF4-FFF2-40B4-BE49-F238E27FC236}">
                <a16:creationId xmlns:a16="http://schemas.microsoft.com/office/drawing/2014/main" id="{EF0501B0-FDB9-285B-23BB-D1F08AC200C6}"/>
              </a:ext>
            </a:extLst>
          </p:cNvPr>
          <p:cNvSpPr txBox="1"/>
          <p:nvPr/>
        </p:nvSpPr>
        <p:spPr>
          <a:xfrm>
            <a:off x="9486900" y="5742798"/>
            <a:ext cx="952994" cy="584775"/>
          </a:xfrm>
          <a:prstGeom prst="rect">
            <a:avLst/>
          </a:prstGeom>
          <a:noFill/>
        </p:spPr>
        <p:txBody>
          <a:bodyPr wrap="square">
            <a:spAutoFit/>
          </a:bodyPr>
          <a:lstStyle/>
          <a:p>
            <a:r>
              <a:rPr lang="en-AE" sz="3200" dirty="0"/>
              <a:t>｡°✩</a:t>
            </a:r>
          </a:p>
        </p:txBody>
      </p:sp>
      <p:sp>
        <p:nvSpPr>
          <p:cNvPr id="11" name="TextBox 10">
            <a:extLst>
              <a:ext uri="{FF2B5EF4-FFF2-40B4-BE49-F238E27FC236}">
                <a16:creationId xmlns:a16="http://schemas.microsoft.com/office/drawing/2014/main" id="{F92BF077-44A4-F2CB-A193-3C68FE296D30}"/>
              </a:ext>
            </a:extLst>
          </p:cNvPr>
          <p:cNvSpPr txBox="1"/>
          <p:nvPr/>
        </p:nvSpPr>
        <p:spPr>
          <a:xfrm>
            <a:off x="1752106" y="6065963"/>
            <a:ext cx="1273628" cy="523220"/>
          </a:xfrm>
          <a:prstGeom prst="rect">
            <a:avLst/>
          </a:prstGeom>
          <a:noFill/>
        </p:spPr>
        <p:txBody>
          <a:bodyPr wrap="square">
            <a:spAutoFit/>
          </a:bodyPr>
          <a:lstStyle/>
          <a:p>
            <a:r>
              <a:rPr lang="en-AE" sz="2800" dirty="0"/>
              <a:t>ᯓ★</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72175 0.19399 L -0.72175 0.19399 C -0.69961 0.12269 -0.70313 0.12038 -0.67604 0.07107 C -0.6668 0.05417 -0.65143 0.02917 -0.63802 0.02084 C -0.62383 0.01204 -0.59779 0.00811 -0.58255 0.00533 C -0.57748 0.00579 -0.53672 0.0044 -0.52214 0.01737 C -0.5168 0.02223 -0.50391 0.04607 -0.50065 0.05209 C -0.48867 0.07431 -0.48659 0.07778 -0.47826 0.10926 C -0.47539 0.12014 -0.47292 0.14445 -0.47149 0.15602 C -0.47188 0.16112 -0.47162 0.16644 -0.47253 0.17153 C -0.47461 0.18357 -0.48099 0.20533 -0.48711 0.2132 C -0.49141 0.21852 -0.49675 0.22038 -0.5017 0.22362 C -0.50873 0.22801 -0.51016 0.22825 -0.51628 0.23056 C -0.51862 0.2294 -0.52123 0.2294 -0.52318 0.22709 C -0.53334 0.21436 -0.53438 0.20209 -0.53972 0.18195 C -0.53998 0.16065 -0.54063 0.13913 -0.54063 0.11783 C -0.54063 0.10903 -0.54141 0.1 -0.53972 0.0919 C -0.53763 0.08218 -0.53347 0.07408 -0.52995 0.06575 C -0.5211 0.04561 -0.51211 0.03264 -0.49883 0.02084 C -0.49232 0.01505 -0.48516 0.01274 -0.47826 0.00857 C -0.46276 0.01436 -0.44636 0.01575 -0.43151 0.02593 C -0.42878 0.02801 -0.38412 0.07593 -0.37018 0.09005 C -0.36498 0.09538 -0.36016 0.10163 -0.35456 0.10579 C -0.33099 0.12315 -0.31888 0.13288 -0.29427 0.14723 C -0.27943 0.15602 -0.26459 0.16528 -0.24948 0.17153 C -0.23594 0.17686 -0.22214 0.17848 -0.20847 0.18195 C -0.18802 0.17848 -0.16719 0.17963 -0.14714 0.17153 C -0.13828 0.16806 -0.10768 0.13588 -0.09844 0.12292 C -0.09284 0.11528 -0.08776 0.10602 -0.08281 0.097 C -0.06927 0.07223 -0.06927 0.06575 -0.05469 0.04514 C -0.03347 0.01528 -0.04076 0.01551 -0.03021 0.01551 L -0.03998 0.01899 " pathEditMode="relative" ptsTypes="AAAAAAAAAAAAAAAAAAAAAAAAAAAAAAAA">
                                      <p:cBhvr>
                                        <p:cTn id="6" dur="4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6DCC302D-B9DC-7DDB-97C5-0AE2D40BFB3C}"/>
              </a:ext>
            </a:extLst>
          </p:cNvPr>
          <p:cNvPicPr>
            <a:picLocks noChangeAspect="1"/>
          </p:cNvPicPr>
          <p:nvPr/>
        </p:nvPicPr>
        <p:blipFill>
          <a:blip r:embed="rId3"/>
          <a:stretch>
            <a:fillRect/>
          </a:stretch>
        </p:blipFill>
        <p:spPr>
          <a:xfrm>
            <a:off x="3975381" y="1949369"/>
            <a:ext cx="4241238" cy="364106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xtBox 2">
            <a:extLst>
              <a:ext uri="{FF2B5EF4-FFF2-40B4-BE49-F238E27FC236}">
                <a16:creationId xmlns:a16="http://schemas.microsoft.com/office/drawing/2014/main" id="{92DAD891-5DCD-7256-8C15-396B5B027D33}"/>
              </a:ext>
            </a:extLst>
          </p:cNvPr>
          <p:cNvSpPr txBox="1"/>
          <p:nvPr/>
        </p:nvSpPr>
        <p:spPr>
          <a:xfrm>
            <a:off x="595614" y="1531045"/>
            <a:ext cx="11000772" cy="457561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r>
              <a:rPr lang="en-US" sz="1800" dirty="0">
                <a:solidFill>
                  <a:schemeClr val="accent3">
                    <a:lumMod val="25000"/>
                  </a:schemeClr>
                </a:solidFill>
                <a:latin typeface="Abadi" panose="020B0604020104020204" pitchFamily="34" charset="0"/>
              </a:rPr>
              <a:t> Datasets used: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i</a:t>
            </a:r>
            <a:r>
              <a:rPr lang="en-US" sz="1800" dirty="0">
                <a:solidFill>
                  <a:schemeClr val="accent3">
                    <a:lumMod val="25000"/>
                  </a:schemeClr>
                </a:solidFill>
                <a:latin typeface="Abadi" panose="020B0604020104020204" pitchFamily="34" charset="0"/>
              </a:rPr>
              <a:t>. SpaceX API : </a:t>
            </a:r>
            <a:r>
              <a:rPr lang="en-US" sz="1800" dirty="0">
                <a:hlinkClick r:id="rId4"/>
              </a:rPr>
              <a:t>https://api.spacexdata.com/v4/launches/past</a:t>
            </a:r>
            <a:endParaRPr lang="en-US" sz="1800" dirty="0"/>
          </a:p>
          <a:p>
            <a:pPr marL="0" indent="0">
              <a:lnSpc>
                <a:spcPct val="100000"/>
              </a:lnSpc>
              <a:spcBef>
                <a:spcPts val="1400"/>
              </a:spcBef>
              <a:buNone/>
            </a:pPr>
            <a:r>
              <a:rPr lang="en-US" sz="1800" dirty="0"/>
              <a:t>	</a:t>
            </a:r>
            <a:r>
              <a:rPr lang="en-US" sz="1800" dirty="0">
                <a:latin typeface="Abadi" panose="020B0604020104020204" pitchFamily="34" charset="0"/>
              </a:rPr>
              <a:t>ii. JSON</a:t>
            </a:r>
            <a:r>
              <a:rPr lang="en-US" sz="1800" dirty="0"/>
              <a:t>: </a:t>
            </a:r>
            <a:r>
              <a:rPr lang="en-US" sz="1200" dirty="0">
                <a:hlinkClick r:id="rId5"/>
              </a:rPr>
              <a:t>https://cf-courses-data.s3.us.cloud-object-storage.appdomain.cloud/IBM-DS0321EN-SkillsNetwork/datasets/API_call_spacex_api.json</a:t>
            </a:r>
            <a:endParaRPr lang="en-US" sz="1200" dirty="0"/>
          </a:p>
          <a:p>
            <a:pPr marL="0" indent="0">
              <a:lnSpc>
                <a:spcPct val="100000"/>
              </a:lnSpc>
              <a:spcBef>
                <a:spcPts val="1400"/>
              </a:spcBef>
              <a:buNone/>
            </a:pPr>
            <a:r>
              <a:rPr lang="en-US" sz="1800" dirty="0"/>
              <a:t>	</a:t>
            </a:r>
            <a:r>
              <a:rPr lang="en-US" sz="1800" dirty="0">
                <a:latin typeface="Abadi" panose="020B0604020104020204" pitchFamily="34" charset="0"/>
              </a:rPr>
              <a:t>iii.</a:t>
            </a:r>
            <a:r>
              <a:rPr lang="en-US" sz="1800" dirty="0"/>
              <a:t> </a:t>
            </a:r>
            <a:r>
              <a:rPr lang="en-US" sz="1800" dirty="0">
                <a:latin typeface="Abadi" panose="020B0604020104020204" pitchFamily="34" charset="0"/>
              </a:rPr>
              <a:t>Snapshot of the List of Falcon 9 and Falcon Heavy launches </a:t>
            </a:r>
            <a:r>
              <a:rPr lang="en-US" sz="1800" dirty="0" err="1">
                <a:latin typeface="Abadi" panose="020B0604020104020204" pitchFamily="34" charset="0"/>
              </a:rPr>
              <a:t>Wikipage</a:t>
            </a:r>
            <a:r>
              <a:rPr lang="en-US" sz="1800" dirty="0">
                <a:latin typeface="Abadi" panose="020B0604020104020204" pitchFamily="34" charset="0"/>
              </a:rPr>
              <a:t>: </a:t>
            </a:r>
            <a:r>
              <a:rPr lang="en-US" sz="1800" dirty="0"/>
              <a:t>		            </a:t>
            </a:r>
            <a:r>
              <a:rPr lang="en-US" sz="1600" dirty="0">
                <a:hlinkClick r:id="rId6"/>
              </a:rPr>
              <a:t>https://en.wikipedia.org/w/index.php?title=List_of_Falcon_9_and_Falcon_Heavy_launches&amp;oldid=1027686922</a:t>
            </a:r>
            <a:endParaRPr lang="en-US" sz="1600" dirty="0"/>
          </a:p>
          <a:p>
            <a:pPr marL="0" indent="0">
              <a:lnSpc>
                <a:spcPct val="100000"/>
              </a:lnSpc>
              <a:spcBef>
                <a:spcPts val="1400"/>
              </a:spcBef>
              <a:buNone/>
            </a:pPr>
            <a:r>
              <a:rPr lang="en-US" sz="1800" dirty="0"/>
              <a:t>	</a:t>
            </a:r>
            <a:r>
              <a:rPr lang="en-US" sz="1800" dirty="0">
                <a:latin typeface="Abadi" panose="020B0604020104020204" pitchFamily="34" charset="0"/>
              </a:rPr>
              <a:t>iv. spacex_launch_geo.csv</a:t>
            </a:r>
          </a:p>
          <a:p>
            <a:pPr marL="0" indent="0">
              <a:lnSpc>
                <a:spcPct val="100000"/>
              </a:lnSpc>
              <a:spcBef>
                <a:spcPts val="1400"/>
              </a:spcBef>
              <a:buNone/>
            </a:pPr>
            <a:r>
              <a:rPr lang="en-US" sz="1800" dirty="0"/>
              <a:t>	</a:t>
            </a:r>
            <a:r>
              <a:rPr lang="en-US" sz="1800" dirty="0">
                <a:latin typeface="Abadi" panose="020B0604020104020204" pitchFamily="34" charset="0"/>
              </a:rPr>
              <a:t>v. dataset_part_1.csv</a:t>
            </a:r>
          </a:p>
          <a:p>
            <a:pPr marL="0" indent="0">
              <a:lnSpc>
                <a:spcPct val="100000"/>
              </a:lnSpc>
              <a:spcBef>
                <a:spcPts val="1400"/>
              </a:spcBef>
              <a:buNone/>
            </a:pPr>
            <a:r>
              <a:rPr lang="en-US" sz="1800" dirty="0"/>
              <a:t>	</a:t>
            </a:r>
            <a:r>
              <a:rPr lang="en-US" sz="1800" dirty="0">
                <a:latin typeface="Abadi" panose="020B0604020104020204" pitchFamily="34" charset="0"/>
              </a:rPr>
              <a:t>vi. dataset_part_2 (1).csv</a:t>
            </a:r>
          </a:p>
          <a:p>
            <a:pPr marL="0" indent="0">
              <a:lnSpc>
                <a:spcPct val="100000"/>
              </a:lnSpc>
              <a:spcBef>
                <a:spcPts val="1400"/>
              </a:spcBef>
              <a:buNone/>
            </a:pPr>
            <a:r>
              <a:rPr lang="en-US" sz="1800" dirty="0"/>
              <a:t>	</a:t>
            </a:r>
            <a:r>
              <a:rPr lang="en-US" sz="1800" dirty="0">
                <a:latin typeface="Abadi" panose="020B0604020104020204" pitchFamily="34" charset="0"/>
              </a:rPr>
              <a:t>vii. dataset_part_</a:t>
            </a:r>
            <a:r>
              <a:rPr lang="en-US" dirty="0">
                <a:latin typeface="Abadi" panose="020B0604020104020204" pitchFamily="34" charset="0"/>
              </a:rPr>
              <a:t>3</a:t>
            </a:r>
            <a:r>
              <a:rPr lang="en-US" sz="1800" dirty="0">
                <a:latin typeface="Abadi" panose="020B0604020104020204" pitchFamily="34" charset="0"/>
              </a:rPr>
              <a:t>.csv</a:t>
            </a:r>
            <a:endParaRPr lang="en-US" sz="900" dirty="0"/>
          </a:p>
        </p:txBody>
      </p:sp>
    </p:spTree>
    <p:extLst>
      <p:ext uri="{BB962C8B-B14F-4D97-AF65-F5344CB8AC3E}">
        <p14:creationId xmlns:p14="http://schemas.microsoft.com/office/powerpoint/2010/main" val="3410008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using the SpaceX REST API to retrieve detailed JSON records of past Falcon 9 launches and through web scraping Wikipedia launch tables, enabling the creation of a clean, structured dataset for analysis.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Cleaning, Feature Extraction, Categorical Encoding and Missing Value Handling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a:t>
            </a:r>
            <a:r>
              <a:rPr lang="en-US" sz="1500" dirty="0">
                <a:solidFill>
                  <a:srgbClr val="0B49CB"/>
                </a:solidFill>
                <a:latin typeface="Abadi"/>
              </a:rPr>
              <a:t>- Executive Summary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worked with SpaceX launch data that is gathered from an API, specifically the SpaceX REST API. This API gave us data about launches, including information about the rocket used, payload delivered, launch specifications, landing specifications, and landing outcome in JSON format. I used this data to predict whether SpaceX will attempt to land a rocket or not. It is converted into a flat table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and further processed using additional API endpoints to resolve ID references (like rocket or launchpad). The project also involves web scraping launch data from Wikipedia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filtering only Falcon 9 launches, and handling missing values—specifically filling nulls in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with the column mean, while leaving nulls in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for later processing with one-hot encoding.</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4643252"/>
            <a:ext cx="10745828" cy="1382898"/>
          </a:xfrm>
          <a:prstGeom prst="rect">
            <a:avLst/>
          </a:prstGeom>
        </p:spPr>
        <p:txBody>
          <a:bodyPr vert="horz" lIns="91440" tIns="45720" rIns="91440" bIns="45720" rtlCol="0" anchor="t">
            <a:normAutofit/>
          </a:bodyPr>
          <a:lstStyle/>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A426A704-66F2-7549-F838-AA5C8060245B}"/>
              </a:ext>
            </a:extLst>
          </p:cNvPr>
          <p:cNvPicPr>
            <a:picLocks noChangeAspect="1"/>
          </p:cNvPicPr>
          <p:nvPr/>
        </p:nvPicPr>
        <p:blipFill>
          <a:blip r:embed="rId3"/>
          <a:stretch>
            <a:fillRect/>
          </a:stretch>
        </p:blipFill>
        <p:spPr>
          <a:xfrm>
            <a:off x="435091" y="2214748"/>
            <a:ext cx="11321817" cy="27626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17518" y="2213986"/>
            <a:ext cx="5207094" cy="3811587"/>
          </a:xfrm>
          <a:prstGeom prst="rect">
            <a:avLst/>
          </a:prstGeom>
        </p:spPr>
        <p:txBody>
          <a:bodyPr lIns="91440" tIns="45720" rIns="91440" bIns="45720" anchor="t">
            <a:noAutofit/>
          </a:bodyPr>
          <a:lstStyle/>
          <a:p>
            <a:pPr>
              <a:lnSpc>
                <a:spcPct val="100000"/>
              </a:lnSpc>
              <a:spcBef>
                <a:spcPts val="1400"/>
              </a:spcBef>
            </a:pPr>
            <a:r>
              <a:rPr lang="en-US" sz="2200" u="sng" dirty="0">
                <a:solidFill>
                  <a:schemeClr val="accent3">
                    <a:lumMod val="25000"/>
                  </a:schemeClr>
                </a:solidFill>
                <a:latin typeface="Abadi" panose="020B0604020104020204" pitchFamily="34" charset="0"/>
              </a:rPr>
              <a:t>Objectives: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Web scrap Falcon 9 launch records with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a:t>
            </a:r>
          </a:p>
          <a:p>
            <a:pPr marL="457200" indent="-457200">
              <a:lnSpc>
                <a:spcPct val="100000"/>
              </a:lnSpc>
              <a:spcBef>
                <a:spcPts val="1400"/>
              </a:spcBef>
              <a:buFont typeface="+mj-lt"/>
              <a:buAutoNum type="arabicParenR"/>
            </a:pPr>
            <a:r>
              <a:rPr lang="en-US" sz="1600" dirty="0">
                <a:solidFill>
                  <a:schemeClr val="accent3">
                    <a:lumMod val="25000"/>
                  </a:schemeClr>
                </a:solidFill>
                <a:latin typeface="Abadi" panose="020B0604020104020204" pitchFamily="34" charset="0"/>
              </a:rPr>
              <a:t>Extract a Falcon 9 launch records HTML table from Wikipedia</a:t>
            </a:r>
          </a:p>
          <a:p>
            <a:pPr marL="457200" indent="-457200">
              <a:lnSpc>
                <a:spcPct val="100000"/>
              </a:lnSpc>
              <a:spcBef>
                <a:spcPts val="1400"/>
              </a:spcBef>
              <a:buFont typeface="+mj-lt"/>
              <a:buAutoNum type="arabicParenR"/>
            </a:pPr>
            <a:r>
              <a:rPr lang="en-US" sz="1600" dirty="0">
                <a:solidFill>
                  <a:schemeClr val="accent3">
                    <a:lumMod val="25000"/>
                  </a:schemeClr>
                </a:solidFill>
                <a:latin typeface="Abadi" panose="020B0604020104020204" pitchFamily="34" charset="0"/>
              </a:rPr>
              <a:t>Parse the table and convert it into a Pandas data frame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ECF9359D-30CB-E98C-334F-8B42571A4FB3}"/>
              </a:ext>
            </a:extLst>
          </p:cNvPr>
          <p:cNvPicPr>
            <a:picLocks noChangeAspect="1"/>
          </p:cNvPicPr>
          <p:nvPr/>
        </p:nvPicPr>
        <p:blipFill>
          <a:blip r:embed="rId3"/>
          <a:stretch>
            <a:fillRect/>
          </a:stretch>
        </p:blipFill>
        <p:spPr>
          <a:xfrm>
            <a:off x="6027812" y="1864582"/>
            <a:ext cx="5257800" cy="400859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513</TotalTime>
  <Words>2204</Words>
  <Application>Microsoft Office PowerPoint</Application>
  <PresentationFormat>Widescreen</PresentationFormat>
  <Paragraphs>199</Paragraphs>
  <Slides>43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RISHABH CHAUHAN</cp:lastModifiedBy>
  <cp:revision>210</cp:revision>
  <dcterms:created xsi:type="dcterms:W3CDTF">2021-04-29T18:58:34Z</dcterms:created>
  <dcterms:modified xsi:type="dcterms:W3CDTF">2025-07-11T18:31:12Z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